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61" r:id="rId6"/>
    <p:sldId id="289" r:id="rId7"/>
    <p:sldId id="269" r:id="rId8"/>
    <p:sldId id="263" r:id="rId9"/>
    <p:sldId id="266" r:id="rId10"/>
    <p:sldId id="268" r:id="rId11"/>
    <p:sldId id="272" r:id="rId12"/>
    <p:sldId id="273" r:id="rId13"/>
    <p:sldId id="278" r:id="rId14"/>
    <p:sldId id="279" r:id="rId15"/>
    <p:sldId id="292" r:id="rId16"/>
    <p:sldId id="293" r:id="rId17"/>
    <p:sldId id="294" r:id="rId18"/>
    <p:sldId id="290" r:id="rId19"/>
    <p:sldId id="291" r:id="rId20"/>
    <p:sldId id="296" r:id="rId21"/>
    <p:sldId id="295" r:id="rId22"/>
    <p:sldId id="297" r:id="rId23"/>
    <p:sldId id="288" r:id="rId24"/>
  </p:sldIdLst>
  <p:sldSz cx="9144000" cy="6858000" type="screen4x3"/>
  <p:notesSz cx="6858000" cy="9144000"/>
  <p:defaultTextStyle>
    <a:defPPr>
      <a:defRPr lang="en-GB"/>
    </a:defPPr>
    <a:lvl1pPr algn="l" defTabSz="457200" rtl="0" fontAlgn="base">
      <a:lnSpc>
        <a:spcPct val="96000"/>
      </a:lnSpc>
      <a:spcBef>
        <a:spcPct val="0"/>
      </a:spcBef>
      <a:spcAft>
        <a:spcPct val="0"/>
      </a:spcAft>
      <a:buClr>
        <a:srgbClr val="FFFFFF"/>
      </a:buClr>
      <a:buSzPct val="100000"/>
      <a:buFont typeface="굴림" pitchFamily="50" charset="-127"/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1pPr>
    <a:lvl2pPr marL="457200" algn="l" defTabSz="457200" rtl="0" fontAlgn="base">
      <a:lnSpc>
        <a:spcPct val="96000"/>
      </a:lnSpc>
      <a:spcBef>
        <a:spcPct val="0"/>
      </a:spcBef>
      <a:spcAft>
        <a:spcPct val="0"/>
      </a:spcAft>
      <a:buClr>
        <a:srgbClr val="FFFFFF"/>
      </a:buClr>
      <a:buSzPct val="100000"/>
      <a:buFont typeface="굴림" pitchFamily="50" charset="-127"/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2pPr>
    <a:lvl3pPr marL="914400" algn="l" defTabSz="457200" rtl="0" fontAlgn="base">
      <a:lnSpc>
        <a:spcPct val="96000"/>
      </a:lnSpc>
      <a:spcBef>
        <a:spcPct val="0"/>
      </a:spcBef>
      <a:spcAft>
        <a:spcPct val="0"/>
      </a:spcAft>
      <a:buClr>
        <a:srgbClr val="FFFFFF"/>
      </a:buClr>
      <a:buSzPct val="100000"/>
      <a:buFont typeface="굴림" pitchFamily="50" charset="-127"/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3pPr>
    <a:lvl4pPr marL="1371600" algn="l" defTabSz="457200" rtl="0" fontAlgn="base">
      <a:lnSpc>
        <a:spcPct val="96000"/>
      </a:lnSpc>
      <a:spcBef>
        <a:spcPct val="0"/>
      </a:spcBef>
      <a:spcAft>
        <a:spcPct val="0"/>
      </a:spcAft>
      <a:buClr>
        <a:srgbClr val="FFFFFF"/>
      </a:buClr>
      <a:buSzPct val="100000"/>
      <a:buFont typeface="굴림" pitchFamily="50" charset="-127"/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4pPr>
    <a:lvl5pPr marL="1828800" algn="l" defTabSz="457200" rtl="0" fontAlgn="base">
      <a:lnSpc>
        <a:spcPct val="96000"/>
      </a:lnSpc>
      <a:spcBef>
        <a:spcPct val="0"/>
      </a:spcBef>
      <a:spcAft>
        <a:spcPct val="0"/>
      </a:spcAft>
      <a:buClr>
        <a:srgbClr val="FFFFFF"/>
      </a:buClr>
      <a:buSzPct val="100000"/>
      <a:buFont typeface="굴림" pitchFamily="50" charset="-127"/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bg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67" autoAdjust="0"/>
    <p:restoredTop sz="94660"/>
  </p:normalViewPr>
  <p:slideViewPr>
    <p:cSldViewPr>
      <p:cViewPr varScale="1">
        <p:scale>
          <a:sx n="73" d="100"/>
          <a:sy n="73" d="100"/>
        </p:scale>
        <p:origin x="-82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ko-KR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DD3B2-5DCC-42F9-B387-77B0B6C2C7CA}" type="slidenum">
              <a:rPr lang="ko-KR" altLang="en-GB" smtClean="0"/>
              <a:pPr/>
              <a:t>‹#›</a:t>
            </a:fld>
            <a:endParaRPr lang="en-GB" altLang="ko-KR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2B44E4-B01B-4AE1-8C56-6FD7C720D155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98D963-73C0-429F-AE24-FE739A0174FC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1736725"/>
            <a:ext cx="7770813" cy="19208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idx="11"/>
          </p:nvPr>
        </p:nvSpPr>
        <p:spPr>
          <a:xfrm>
            <a:off x="3124200" y="6249988"/>
            <a:ext cx="2894013" cy="474662"/>
          </a:xfrm>
        </p:spPr>
        <p:txBody>
          <a:bodyPr/>
          <a:lstStyle>
            <a:lvl1pPr>
              <a:defRPr/>
            </a:lvl1pPr>
          </a:lstStyle>
          <a:p>
            <a:endParaRPr lang="en-GB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idx="12"/>
          </p:nvPr>
        </p:nvSpPr>
        <p:spPr>
          <a:xfrm>
            <a:off x="6553200" y="6253163"/>
            <a:ext cx="2132013" cy="474662"/>
          </a:xfrm>
        </p:spPr>
        <p:txBody>
          <a:bodyPr/>
          <a:lstStyle>
            <a:lvl1pPr>
              <a:defRPr/>
            </a:lvl1pPr>
          </a:lstStyle>
          <a:p>
            <a:fld id="{A261AC1E-646C-442D-9C75-2BC618C5D9C3}" type="slidenum">
              <a:rPr lang="ko-KR" altLang="en-GB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4B8A78-D447-4155-8B82-669E6C46E2F8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8C5144-42D7-4DFD-8033-CF36E1AB805B}" type="slidenum">
              <a:rPr lang="ko-KR" altLang="en-GB" smtClean="0"/>
              <a:pPr/>
              <a:t>‹#›</a:t>
            </a:fld>
            <a:endParaRPr lang="en-GB" altLang="ko-KR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9CFA2-A4DB-4282-BD17-3FF9361F664A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234-041C-4959-A332-F4D0FA2F3972}" type="slidenum">
              <a:rPr lang="ko-KR" altLang="en-GB" smtClean="0"/>
              <a:pPr/>
              <a:t>‹#›</a:t>
            </a:fld>
            <a:endParaRPr lang="en-GB" altLang="ko-KR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42E8E6-8E74-4BE4-8E07-2F97458FF8AE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627C9E-3129-40BF-9565-4C49241D63CF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B7D286-E21F-4126-BFA4-9D3210FE521F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FA65251-678E-4FDE-AF9E-31E486B58D41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 altLang="ko-KR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AE68E65-D1C7-4365-879B-8A44713B8614}" type="slidenum">
              <a:rPr lang="ko-KR" altLang="en-GB" smtClean="0"/>
              <a:pPr/>
              <a:t>‹#›</a:t>
            </a:fld>
            <a:endParaRPr lang="en-GB" altLang="ko-K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ahlerchung@yahoo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1052513"/>
            <a:ext cx="7772400" cy="192087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ko-KR" sz="2800" dirty="0" smtClean="0"/>
              <a:t>Institutionalizing Current Efforts</a:t>
            </a:r>
            <a:br>
              <a:rPr lang="en-US" altLang="ko-KR" sz="2800" dirty="0" smtClean="0"/>
            </a:br>
            <a:r>
              <a:rPr lang="en-US" altLang="ko-KR" sz="2800" dirty="0" smtClean="0"/>
              <a:t>through YS LME Commission</a:t>
            </a:r>
            <a:endParaRPr lang="en-GB" altLang="ko-KR" sz="2800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743200" y="3213100"/>
            <a:ext cx="6400800" cy="2216150"/>
          </a:xfrm>
          <a:prstGeom prst="rect">
            <a:avLst/>
          </a:prstGeom>
          <a:noFill/>
          <a:ln/>
        </p:spPr>
        <p:txBody>
          <a:bodyPr lIns="90000" tIns="46800" rIns="90000" bIns="46800">
            <a:normAutofit fontScale="92500" lnSpcReduction="20000"/>
          </a:bodyPr>
          <a:lstStyle/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ko-KR" sz="2400" b="1" i="1" dirty="0">
              <a:solidFill>
                <a:srgbClr val="FFFF0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ko-KR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Second Yellow Sea Regional Science Conference</a:t>
            </a: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ko-KR" sz="24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ko-KR" sz="2400" b="1" dirty="0" smtClean="0"/>
              <a:t>Prof</a:t>
            </a:r>
            <a:r>
              <a:rPr lang="en-US" altLang="ko-KR" sz="2400" b="1" dirty="0"/>
              <a:t>. </a:t>
            </a:r>
            <a:r>
              <a:rPr lang="en-GB" altLang="ko-KR" sz="2400" b="1" dirty="0" err="1"/>
              <a:t>Suh</a:t>
            </a:r>
            <a:r>
              <a:rPr lang="en-GB" altLang="ko-KR" sz="2400" b="1" dirty="0"/>
              <a:t>-Yong CHUNG (</a:t>
            </a:r>
            <a:r>
              <a:rPr lang="ko-KR" altLang="en-US" sz="2400" b="1" dirty="0"/>
              <a:t>鄭瑞溶</a:t>
            </a:r>
            <a:r>
              <a:rPr lang="en-US" altLang="ko-KR" sz="2400" b="1" dirty="0"/>
              <a:t>)</a:t>
            </a: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2400" b="1" dirty="0"/>
              <a:t>Korea </a:t>
            </a:r>
            <a:r>
              <a:rPr lang="en-GB" altLang="ko-KR" sz="2400" b="1" dirty="0" smtClean="0"/>
              <a:t>University</a:t>
            </a: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ko-KR" sz="2400" b="1" dirty="0" smtClean="0"/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February 24-26, 2010</a:t>
            </a:r>
          </a:p>
          <a:p>
            <a:pPr marL="0" indent="0" algn="ctr">
              <a:lnSpc>
                <a:spcPct val="80000"/>
              </a:lnSpc>
              <a:spcBef>
                <a:spcPts val="5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Xiamen, China</a:t>
            </a:r>
            <a:endParaRPr lang="en-GB" altLang="ko-KR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ko-KR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Stakeholders: NGOs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sz="2800" dirty="0"/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 dirty="0"/>
              <a:t>Increasing importance of NGOs in international environmental governance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 dirty="0" smtClean="0"/>
              <a:t>In </a:t>
            </a:r>
            <a:r>
              <a:rPr lang="en-GB" altLang="ko-KR" sz="2800" dirty="0"/>
              <a:t>the Yellow Sea region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Not active in regional governance issues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Active in domestic environmental issues, especially in the ROK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Almost no activist NGOs exist in China and the </a:t>
            </a:r>
            <a:r>
              <a:rPr lang="en-GB" altLang="ko-KR" sz="2400" dirty="0" smtClean="0"/>
              <a:t>DPRK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 dirty="0" smtClean="0"/>
              <a:t>A constructive way of increasing their capacities and involvement in regional environmental governance must be determined.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Stakeholders: Private Sector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The limited involvement of the private sector could become a problem.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Increased private sector participation will increase the effectiveness of regional environmental governance efforts.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Int’l Cooperative Mechanisms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YS LME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NOWPAP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IOC/WESTPAC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PEMSEA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GPA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Legal Institutions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Global 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United Nations Convention on the Law of the Sea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The London Convention/ the 1996 Protocol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1973/1978 MARPOL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Biodiversity Convention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FAO Code of Conduct for the Responsible Fisheries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Legal Institutions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Regional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Agreement on Environmental Cooperation Between the ROK and China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/>
              <a:t>Bilateral Fisheries Agreement between the ROK and China</a:t>
            </a:r>
          </a:p>
          <a:p>
            <a:pPr lvl="1"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 dirty="0" smtClean="0"/>
              <a:t>Recommendation for the region:</a:t>
            </a:r>
            <a:r>
              <a:rPr lang="en-GB" altLang="ko-KR" sz="3600" dirty="0"/>
              <a:t/>
            </a:r>
            <a:br>
              <a:rPr lang="en-GB" altLang="ko-KR" sz="3600" dirty="0"/>
            </a:br>
            <a:r>
              <a:rPr lang="en-GB" altLang="ko-KR" sz="3600" dirty="0"/>
              <a:t>Creation of YS LME Commission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dirty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Two stage approach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Stage 1 (2010~2015)</a:t>
            </a:r>
            <a:r>
              <a:rPr lang="en-GB" altLang="ko-KR" dirty="0" smtClean="0"/>
              <a:t>‏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Prepare for formally establishing YS LME Commission 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YS LME SAP Implementation Facility</a:t>
            </a:r>
            <a:endParaRPr lang="en-GB" altLang="ko-KR" dirty="0"/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Stage </a:t>
            </a:r>
            <a:r>
              <a:rPr lang="en-GB" altLang="ko-KR" dirty="0"/>
              <a:t>2 (2016~2020)‏</a:t>
            </a:r>
          </a:p>
          <a:p>
            <a:pPr lvl="2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Becoming an independent </a:t>
            </a:r>
            <a:r>
              <a:rPr lang="en-GB" altLang="ko-KR" dirty="0" smtClean="0"/>
              <a:t>and permanent institution </a:t>
            </a:r>
            <a:r>
              <a:rPr lang="en-GB" altLang="ko-KR" dirty="0"/>
              <a:t>run by participating governments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0663"/>
            <a:ext cx="8229600" cy="1252537"/>
          </a:xfrm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 dirty="0" smtClean="0"/>
              <a:t>YS LME Commission</a:t>
            </a:r>
            <a:endParaRPr lang="en-GB" altLang="ko-KR" sz="3600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dirty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YS LME (Yellow Sea) Commission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Soft, non-legally binding cooperation based institution</a:t>
            </a:r>
          </a:p>
          <a:p>
            <a:pPr lvl="2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Not feasible to create a treaty based institution at this stage due to the geopolitical situation in the region</a:t>
            </a:r>
          </a:p>
          <a:p>
            <a:pPr lvl="2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Political will of participating governments should be secured through a Joint Declaration or a MOU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 smtClean="0"/>
              <a:t>YS LME SAP Implementation Facility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policy vehicle to ensure smooth transition from YS LME Project to YS LME Commission</a:t>
            </a:r>
          </a:p>
          <a:p>
            <a:r>
              <a:rPr lang="en-US" altLang="ko-KR" dirty="0" smtClean="0"/>
              <a:t>Interim institutional structure to implement SAP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YS LME SAP Implementation Facility (SIF)</a:t>
            </a:r>
            <a:endParaRPr lang="ko-KR" altLang="en-US" sz="2800" dirty="0"/>
          </a:p>
        </p:txBody>
      </p:sp>
      <p:pic>
        <p:nvPicPr>
          <p:cNvPr id="4" name="내용 개체 틀 3" descr="clip_image00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285860"/>
            <a:ext cx="6715172" cy="504404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Structure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ko-KR" b="1" dirty="0" smtClean="0"/>
              <a:t>Regional Level: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Project Board (PB)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Management, Science and Technical Panel (MSTP)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Intergovernmental Commission Task Force (ICTF)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Regional Working Groups (RWGs)</a:t>
            </a:r>
            <a:endParaRPr lang="ko-KR" altLang="ko-KR" dirty="0" smtClean="0"/>
          </a:p>
          <a:p>
            <a:r>
              <a:rPr lang="en-GB" altLang="ko-KR" b="1" dirty="0" smtClean="0"/>
              <a:t>National Level: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Inter-Ministry Co-ordinating Committee (IMCC)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National Working Groups (NWGs)</a:t>
            </a:r>
            <a:endParaRPr lang="ko-KR" altLang="ko-KR" dirty="0" smtClean="0"/>
          </a:p>
          <a:p>
            <a:pPr lvl="1"/>
            <a:r>
              <a:rPr lang="en-GB" altLang="ko-KR" dirty="0" smtClean="0"/>
              <a:t>Secretariat including National Co-ordinator (NC)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/>
              <a:t>Contents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sz="2400" dirty="0"/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Causes </a:t>
            </a:r>
            <a:r>
              <a:rPr lang="en-GB" altLang="ko-KR" sz="2400" dirty="0"/>
              <a:t>for the Environmental Problems in the Yellow Sea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Importance of Effective Regional Governance Building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Components of Governance Building</a:t>
            </a:r>
            <a:endParaRPr lang="en-GB" altLang="ko-KR" sz="2400" dirty="0"/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YS LME Commission</a:t>
            </a:r>
            <a:endParaRPr lang="en-GB" altLang="ko-KR" sz="2400" dirty="0"/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YS LME SAP Implementation Facility (SIF)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Commission Task Force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 smtClean="0"/>
              <a:t>Commission Task Force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Key body to address issues regarding the establishment of  YS LME Commission</a:t>
            </a:r>
          </a:p>
          <a:p>
            <a:r>
              <a:rPr lang="en-US" altLang="ko-KR" dirty="0" smtClean="0"/>
              <a:t>Membership</a:t>
            </a:r>
          </a:p>
          <a:p>
            <a:pPr lvl="1"/>
            <a:r>
              <a:rPr lang="en-US" altLang="ko-KR" dirty="0" smtClean="0"/>
              <a:t>Officials from the governments</a:t>
            </a:r>
          </a:p>
          <a:p>
            <a:pPr lvl="1"/>
            <a:r>
              <a:rPr lang="en-US" altLang="ko-KR" dirty="0" smtClean="0"/>
              <a:t>National Coordinators</a:t>
            </a:r>
          </a:p>
          <a:p>
            <a:pPr lvl="1"/>
            <a:r>
              <a:rPr lang="en-US" altLang="ko-KR" dirty="0" smtClean="0"/>
              <a:t>Project Manager</a:t>
            </a:r>
          </a:p>
          <a:p>
            <a:pPr lvl="1"/>
            <a:r>
              <a:rPr lang="en-US" altLang="ko-KR" dirty="0" smtClean="0"/>
              <a:t>A small number of experts in science and social science fields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/>
              <a:t>Issues to be addressed by Commission Task Force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Membership of each body of YS LME Commission</a:t>
            </a:r>
          </a:p>
          <a:p>
            <a:r>
              <a:rPr lang="en-US" altLang="ko-KR" dirty="0" smtClean="0"/>
              <a:t>Working areas</a:t>
            </a:r>
          </a:p>
          <a:p>
            <a:r>
              <a:rPr lang="en-US" altLang="ko-KR" dirty="0" smtClean="0"/>
              <a:t>Role of Secretariat</a:t>
            </a:r>
          </a:p>
          <a:p>
            <a:r>
              <a:rPr lang="en-US" altLang="ko-KR" dirty="0" smtClean="0"/>
              <a:t>Role of international organizations</a:t>
            </a:r>
          </a:p>
          <a:p>
            <a:r>
              <a:rPr lang="en-US" altLang="ko-KR" dirty="0" smtClean="0"/>
              <a:t>Role of NGOs </a:t>
            </a:r>
          </a:p>
          <a:p>
            <a:r>
              <a:rPr lang="en-US" altLang="ko-KR" dirty="0" smtClean="0"/>
              <a:t>National implementation structure</a:t>
            </a:r>
          </a:p>
          <a:p>
            <a:r>
              <a:rPr lang="en-US" altLang="ko-KR" dirty="0" smtClean="0"/>
              <a:t>Funding plans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Time Line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2011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Forming Commission Task Force</a:t>
            </a:r>
          </a:p>
          <a:p>
            <a:pPr lvl="1"/>
            <a:r>
              <a:rPr lang="en-US" altLang="ko-KR" dirty="0" smtClean="0"/>
              <a:t>Identifying key issues</a:t>
            </a:r>
          </a:p>
          <a:p>
            <a:r>
              <a:rPr lang="en-US" altLang="ko-KR" dirty="0" smtClean="0"/>
              <a:t>2012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Agreeing on the issues</a:t>
            </a:r>
          </a:p>
          <a:p>
            <a:r>
              <a:rPr lang="en-US" altLang="ko-KR" dirty="0" smtClean="0"/>
              <a:t>2013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Completing draft recommendations to establish YS LME Commission</a:t>
            </a:r>
          </a:p>
          <a:p>
            <a:pPr lvl="1"/>
            <a:r>
              <a:rPr lang="en-US" altLang="ko-KR" dirty="0" smtClean="0"/>
              <a:t>Completing domestic approval process of participating countries</a:t>
            </a:r>
          </a:p>
          <a:p>
            <a:r>
              <a:rPr lang="en-US" altLang="ko-KR" dirty="0" smtClean="0"/>
              <a:t>2014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Holing Regional Ministerial Meeting to formally approve the recommendation for the creation of YS LME Commission</a:t>
            </a:r>
          </a:p>
          <a:p>
            <a:r>
              <a:rPr lang="en-US" altLang="ko-KR" smtClean="0"/>
              <a:t> </a:t>
            </a:r>
            <a:r>
              <a:rPr lang="en-US" altLang="ko-KR" smtClean="0"/>
              <a:t>2015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Closing YS LME SIF and preparing for starting YS LME Commission</a:t>
            </a:r>
          </a:p>
          <a:p>
            <a:pPr lvl="1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2008188"/>
            <a:ext cx="8229600" cy="1679575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4000" dirty="0"/>
              <a:t/>
            </a:r>
            <a:br>
              <a:rPr lang="en-GB" altLang="ko-KR" sz="4000" dirty="0"/>
            </a:br>
            <a:r>
              <a:rPr lang="en-GB" altLang="ko-KR" sz="4000" dirty="0"/>
              <a:t/>
            </a:r>
            <a:br>
              <a:rPr lang="en-GB" altLang="ko-KR" sz="4000" dirty="0"/>
            </a:br>
            <a:r>
              <a:rPr lang="en-GB" altLang="ko-KR" sz="4000" dirty="0"/>
              <a:t/>
            </a:r>
            <a:br>
              <a:rPr lang="en-GB" altLang="ko-KR" sz="4000" dirty="0"/>
            </a:br>
            <a:r>
              <a:rPr lang="en-GB" altLang="ko-KR" sz="4000" dirty="0"/>
              <a:t/>
            </a:r>
            <a:br>
              <a:rPr lang="en-GB" altLang="ko-KR" sz="4000" dirty="0"/>
            </a:br>
            <a:r>
              <a:rPr lang="en-GB" altLang="ko-KR" sz="4000" dirty="0"/>
              <a:t>Thank You!</a:t>
            </a:r>
            <a:br>
              <a:rPr lang="en-GB" altLang="ko-KR" sz="4000" dirty="0"/>
            </a:br>
            <a:r>
              <a:rPr lang="en-GB" altLang="ko-KR" sz="4000" dirty="0"/>
              <a:t/>
            </a:r>
            <a:br>
              <a:rPr lang="en-GB" altLang="ko-KR" sz="4000" dirty="0"/>
            </a:br>
            <a:r>
              <a:rPr lang="en-GB" altLang="ko-KR" sz="2400" dirty="0">
                <a:hlinkClick r:id="rId3"/>
              </a:rPr>
              <a:t>mahlerchung@yahoo.com</a:t>
            </a: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GB" altLang="ko-KR" sz="2200" i="1" dirty="0" smtClean="0"/>
              <a:t>copyright by </a:t>
            </a:r>
            <a:r>
              <a:rPr lang="en-GB" altLang="ko-KR" sz="2200" i="1" dirty="0" err="1" smtClean="0"/>
              <a:t>Suh</a:t>
            </a:r>
            <a:r>
              <a:rPr lang="en-GB" altLang="ko-KR" sz="2200" i="1" dirty="0" smtClean="0"/>
              <a:t>-Yong Chung</a:t>
            </a: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GB" altLang="ko-KR" sz="2400" dirty="0"/>
              <a:t/>
            </a:r>
            <a:br>
              <a:rPr lang="en-GB" altLang="ko-KR" sz="2400" dirty="0"/>
            </a:br>
            <a:r>
              <a:rPr lang="en-US" altLang="ko-KR" sz="1800" b="0" i="1" dirty="0"/>
              <a:t>copyright @ </a:t>
            </a:r>
            <a:r>
              <a:rPr lang="en-US" altLang="ko-KR" sz="1800" b="0" i="1" dirty="0" err="1"/>
              <a:t>Suh</a:t>
            </a:r>
            <a:r>
              <a:rPr lang="en-US" altLang="ko-KR" sz="1800" b="0" i="1" dirty="0"/>
              <a:t>-Yong </a:t>
            </a:r>
            <a:r>
              <a:rPr lang="en-US" altLang="ko-KR" sz="1800" b="0" i="1" dirty="0" smtClean="0"/>
              <a:t>Chung</a:t>
            </a:r>
            <a:br>
              <a:rPr lang="en-US" altLang="ko-KR" sz="1800" b="0" i="1" dirty="0" smtClean="0"/>
            </a:br>
            <a:r>
              <a:rPr lang="en-US" altLang="ko-KR" sz="1300" b="0" i="1" dirty="0" smtClean="0"/>
              <a:t>* </a:t>
            </a:r>
            <a:r>
              <a:rPr lang="en-US" altLang="ko-KR" sz="1300" i="1" dirty="0" smtClean="0"/>
              <a:t>Similar presentations were made by the author in other occasions</a:t>
            </a:r>
            <a:r>
              <a:rPr lang="en-US" altLang="ko-KR" sz="1300" b="0" i="1" dirty="0" smtClean="0"/>
              <a:t/>
            </a:r>
            <a:br>
              <a:rPr lang="en-US" altLang="ko-KR" sz="1300" b="0" i="1" dirty="0" smtClean="0"/>
            </a:br>
            <a:endParaRPr lang="ko-KR" altLang="en-GB" sz="1800" b="0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Causes for the Environmental Problems in the Yellow Sea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sz="2800"/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/>
              <a:t>Inadequate balance between socioeconomic development and environmental protection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/>
              <a:t>Poor enforcement of existing environmental protection regulations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/>
              <a:t>Ineffectiveness of the environmental lobby on influencing regional governments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Causes for the Environmental Problems in the Yellow Sea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5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sz="2000" dirty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According to Transnational Diagnostic Analysis (TDA) of the UNDP/GEF YS LME, the most important interventions to incorporate into the Strategic Action Program (SAP) are:</a:t>
            </a:r>
            <a:r>
              <a:rPr lang="en-GB" altLang="ko-KR" dirty="0"/>
              <a:t>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improvements to legislation and related regulations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considering the proper balance between socioeconomic development and environmental protection.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Importance of Effective Regional Governance Building</a:t>
            </a:r>
            <a:r>
              <a:rPr lang="en-GB" altLang="ko-KR" sz="4000"/>
              <a:t> 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ko-KR" altLang="en-GB" dirty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International law governs domestic law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Feasible and enforceable international standards and regulations at the regional level help countries develop proper national </a:t>
            </a:r>
            <a:r>
              <a:rPr lang="en-GB" altLang="ko-KR" dirty="0" smtClean="0"/>
              <a:t>standards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Political, social, cultural and historical elements’ impact on the legal standards and attitudes of stakeholders</a:t>
            </a:r>
          </a:p>
          <a:p>
            <a:pPr lvl="1">
              <a:lnSpc>
                <a:spcPct val="100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Components of Governance Building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Adequate participation of stakeholders</a:t>
            </a:r>
          </a:p>
          <a:p>
            <a:r>
              <a:rPr lang="en-US" altLang="ko-KR" dirty="0" smtClean="0"/>
              <a:t>Effective institutional structure to address the issues</a:t>
            </a:r>
          </a:p>
          <a:p>
            <a:r>
              <a:rPr lang="en-US" altLang="ko-KR" dirty="0" smtClean="0"/>
              <a:t>Well designed financial scheme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Stakeholders: Governments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/>
              <a:t>While there are only three states in the Yellow Sea region, governmental structures are very different among them.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sz="280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/>
              <a:t>Therefore, careful efforts must be made to have relevant governmental bodies construct effective environmental governance in the region.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/>
              <a:t>Stakeholders: Governments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/>
              <a:t>China</a:t>
            </a:r>
          </a:p>
          <a:p>
            <a:pPr lvl="2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SOA</a:t>
            </a:r>
            <a:r>
              <a:rPr lang="en-GB" altLang="ko-KR" dirty="0"/>
              <a:t>, </a:t>
            </a:r>
            <a:r>
              <a:rPr lang="en-GB" altLang="ko-KR" dirty="0" smtClean="0"/>
              <a:t>MOA</a:t>
            </a:r>
            <a:r>
              <a:rPr lang="en-GB" altLang="ko-KR" dirty="0"/>
              <a:t>, NAVY, </a:t>
            </a:r>
            <a:r>
              <a:rPr lang="en-GB" altLang="ko-KR" dirty="0" smtClean="0"/>
              <a:t>etc</a:t>
            </a:r>
            <a:endParaRPr lang="en-GB" altLang="ko-KR" dirty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Republic of Korea</a:t>
            </a:r>
          </a:p>
          <a:p>
            <a:pPr lvl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Central Government: key stakeholder</a:t>
            </a:r>
          </a:p>
          <a:p>
            <a:pPr lvl="2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MOFAT, MLTM, </a:t>
            </a:r>
            <a:r>
              <a:rPr lang="en-US" altLang="ko-KR" dirty="0" smtClean="0"/>
              <a:t>MIFAFF, </a:t>
            </a:r>
            <a:r>
              <a:rPr lang="en-GB" altLang="ko-KR" dirty="0" smtClean="0"/>
              <a:t>MOE, etc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Democratic People’s Republic of Korea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National Coordinating Committee for the Environment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dirty="0" smtClean="0"/>
              <a:t>State </a:t>
            </a:r>
            <a:r>
              <a:rPr lang="en-GB" altLang="ko-KR" dirty="0" err="1" smtClean="0"/>
              <a:t>Hydrometeorological</a:t>
            </a:r>
            <a:r>
              <a:rPr lang="en-GB" altLang="ko-KR" dirty="0" smtClean="0"/>
              <a:t> Administration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ko-KR" sz="3600" dirty="0"/>
              <a:t>Stakeholders: </a:t>
            </a:r>
            <a:r>
              <a:rPr lang="en-GB" altLang="ko-KR" sz="3600" dirty="0" smtClean="0"/>
              <a:t>Int’l </a:t>
            </a:r>
            <a:r>
              <a:rPr lang="en-GB" altLang="ko-KR" sz="3600" dirty="0"/>
              <a:t>Organizations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ko-KR" sz="2800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800" dirty="0"/>
              <a:t>Roles of IOs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Important source of financing for developing countries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 smtClean="0"/>
              <a:t>Setting </a:t>
            </a:r>
            <a:r>
              <a:rPr lang="en-GB" altLang="ko-KR" sz="2400" dirty="0"/>
              <a:t>the agenda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Articulating the aggregate interests of groups in negotiations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Convening and influencing negotiations in regard to global and regional environmental regimes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Developing normative codes of conduct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ko-KR" sz="2400" dirty="0"/>
              <a:t>Influencing state policies on issues not under international </a:t>
            </a:r>
            <a:r>
              <a:rPr lang="en-GB" altLang="ko-KR" sz="2400" dirty="0" err="1"/>
              <a:t>negoations</a:t>
            </a:r>
            <a:endParaRPr lang="en-GB" altLang="ko-KR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291</TotalTime>
  <Words>807</Words>
  <Application>Microsoft Office PowerPoint</Application>
  <PresentationFormat>화면 슬라이드 쇼(4:3)</PresentationFormat>
  <Paragraphs>146</Paragraphs>
  <Slides>23</Slides>
  <Notes>16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메트로</vt:lpstr>
      <vt:lpstr>Institutionalizing Current Efforts through YS LME Commission</vt:lpstr>
      <vt:lpstr>Contents</vt:lpstr>
      <vt:lpstr>Causes for the Environmental Problems in the Yellow Sea</vt:lpstr>
      <vt:lpstr>Causes for the Environmental Problems in the Yellow Sea</vt:lpstr>
      <vt:lpstr>Importance of Effective Regional Governance Building </vt:lpstr>
      <vt:lpstr>Components of Governance Building</vt:lpstr>
      <vt:lpstr>Stakeholders: Governments</vt:lpstr>
      <vt:lpstr>Stakeholders: Governments</vt:lpstr>
      <vt:lpstr>Stakeholders: Int’l Organizations</vt:lpstr>
      <vt:lpstr>Stakeholders: NGOs</vt:lpstr>
      <vt:lpstr>Stakeholders: Private Sector</vt:lpstr>
      <vt:lpstr>Int’l Cooperative Mechanisms</vt:lpstr>
      <vt:lpstr>Legal Institutions</vt:lpstr>
      <vt:lpstr>Legal Institutions</vt:lpstr>
      <vt:lpstr>Recommendation for the region: Creation of YS LME Commission</vt:lpstr>
      <vt:lpstr>YS LME Commission</vt:lpstr>
      <vt:lpstr>YS LME SAP Implementation Facility</vt:lpstr>
      <vt:lpstr>YS LME SAP Implementation Facility (SIF)</vt:lpstr>
      <vt:lpstr>Structure</vt:lpstr>
      <vt:lpstr>Commission Task Force</vt:lpstr>
      <vt:lpstr>Issues to be addressed by Commission Task Force</vt:lpstr>
      <vt:lpstr>Time Line</vt:lpstr>
      <vt:lpstr>    Thank You!  mahlerchung@yahoo.com copyright by Suh-Yong Chung     copyright @ Suh-Yong Chung * Similar presentations were made by the author in other occasions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APECWorkshop</dc:title>
  <dc:creator>정서용</dc:creator>
  <cp:lastModifiedBy>user</cp:lastModifiedBy>
  <cp:revision>42</cp:revision>
  <dcterms:modified xsi:type="dcterms:W3CDTF">2010-02-25T07:33:02Z</dcterms:modified>
  <cp:contentStatus>최종본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