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Default Extension="sldx" ContentType="application/vnd.openxmlformats-officedocument.presentationml.slide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35"/>
  </p:notesMasterIdLst>
  <p:sldIdLst>
    <p:sldId id="256" r:id="rId2"/>
    <p:sldId id="266" r:id="rId3"/>
    <p:sldId id="257" r:id="rId4"/>
    <p:sldId id="334" r:id="rId5"/>
    <p:sldId id="335" r:id="rId6"/>
    <p:sldId id="310" r:id="rId7"/>
    <p:sldId id="336" r:id="rId8"/>
    <p:sldId id="299" r:id="rId9"/>
    <p:sldId id="319" r:id="rId10"/>
    <p:sldId id="352" r:id="rId11"/>
    <p:sldId id="338" r:id="rId12"/>
    <p:sldId id="322" r:id="rId13"/>
    <p:sldId id="339" r:id="rId14"/>
    <p:sldId id="340" r:id="rId15"/>
    <p:sldId id="341" r:id="rId16"/>
    <p:sldId id="343" r:id="rId17"/>
    <p:sldId id="350" r:id="rId18"/>
    <p:sldId id="342" r:id="rId19"/>
    <p:sldId id="344" r:id="rId20"/>
    <p:sldId id="345" r:id="rId21"/>
    <p:sldId id="346" r:id="rId22"/>
    <p:sldId id="349" r:id="rId23"/>
    <p:sldId id="320" r:id="rId24"/>
    <p:sldId id="321" r:id="rId25"/>
    <p:sldId id="351" r:id="rId26"/>
    <p:sldId id="353" r:id="rId27"/>
    <p:sldId id="354" r:id="rId28"/>
    <p:sldId id="355" r:id="rId29"/>
    <p:sldId id="357" r:id="rId30"/>
    <p:sldId id="358" r:id="rId31"/>
    <p:sldId id="359" r:id="rId32"/>
    <p:sldId id="309" r:id="rId33"/>
    <p:sldId id="303" r:id="rId34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테마 스타일 1 - 강조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테마 스타일 1 - 강조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테마 스타일 1 - 강조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_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plotArea>
      <c:layout>
        <c:manualLayout>
          <c:layoutTarget val="inner"/>
          <c:xMode val="edge"/>
          <c:yMode val="edge"/>
          <c:x val="8.6866597724922612E-2"/>
          <c:y val="3.4802784222737818E-2"/>
          <c:w val="0.92967942088934863"/>
          <c:h val="0.82830626450116007"/>
        </c:manualLayout>
      </c:layout>
      <c:barChart>
        <c:barDir val="col"/>
        <c:grouping val="clustered"/>
        <c:ser>
          <c:idx val="1"/>
          <c:order val="0"/>
          <c:tx>
            <c:strRef>
              <c:f>Sheet1!$R$3</c:f>
              <c:strCache>
                <c:ptCount val="1"/>
                <c:pt idx="0">
                  <c:v>Species richness</c:v>
                </c:pt>
              </c:strCache>
            </c:strRef>
          </c:tx>
          <c:spPr>
            <a:gradFill rotWithShape="0">
              <a:gsLst>
                <a:gs pos="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1426">
              <a:solidFill>
                <a:srgbClr val="000000"/>
              </a:solidFill>
              <a:prstDash val="solid"/>
            </a:ln>
          </c:spPr>
          <c:cat>
            <c:strRef>
              <c:f>Sheet1!$Q$4:$Q$20</c:f>
              <c:strCache>
                <c:ptCount val="17"/>
                <c:pt idx="0">
                  <c:v>Con</c:v>
                </c:pt>
                <c:pt idx="1">
                  <c:v>Non</c:v>
                </c:pt>
                <c:pt idx="2">
                  <c:v>Dom-1</c:v>
                </c:pt>
                <c:pt idx="3">
                  <c:v>Dom-5</c:v>
                </c:pt>
                <c:pt idx="4">
                  <c:v>Dom-10</c:v>
                </c:pt>
                <c:pt idx="5">
                  <c:v>Liv-1</c:v>
                </c:pt>
                <c:pt idx="6">
                  <c:v>Liv-5</c:v>
                </c:pt>
                <c:pt idx="7">
                  <c:v>Liv-10</c:v>
                </c:pt>
                <c:pt idx="8">
                  <c:v>Dye-1</c:v>
                </c:pt>
                <c:pt idx="9">
                  <c:v>Dye-5</c:v>
                </c:pt>
                <c:pt idx="10">
                  <c:v>Dye-10</c:v>
                </c:pt>
                <c:pt idx="11">
                  <c:v>Ind-1</c:v>
                </c:pt>
                <c:pt idx="12">
                  <c:v>Indr-5</c:v>
                </c:pt>
                <c:pt idx="13">
                  <c:v>Ind-10</c:v>
                </c:pt>
                <c:pt idx="14">
                  <c:v>Mix-1</c:v>
                </c:pt>
                <c:pt idx="15">
                  <c:v>Mix-5</c:v>
                </c:pt>
                <c:pt idx="16">
                  <c:v>Mix-10</c:v>
                </c:pt>
              </c:strCache>
            </c:strRef>
          </c:cat>
          <c:val>
            <c:numRef>
              <c:f>Sheet1!$R$4:$R$20</c:f>
              <c:numCache>
                <c:formatCode>0.00_ </c:formatCode>
                <c:ptCount val="17"/>
                <c:pt idx="0">
                  <c:v>2.4008130280033049</c:v>
                </c:pt>
                <c:pt idx="1">
                  <c:v>2.0758575375671597</c:v>
                </c:pt>
                <c:pt idx="2">
                  <c:v>0.91023922662683765</c:v>
                </c:pt>
                <c:pt idx="3">
                  <c:v>0</c:v>
                </c:pt>
                <c:pt idx="4">
                  <c:v>1.4426950408889634</c:v>
                </c:pt>
                <c:pt idx="5">
                  <c:v>1.8204784532536746</c:v>
                </c:pt>
                <c:pt idx="6">
                  <c:v>1.4426950408889634</c:v>
                </c:pt>
                <c:pt idx="7">
                  <c:v>1.0277966847394984</c:v>
                </c:pt>
                <c:pt idx="8">
                  <c:v>1.674331879653745</c:v>
                </c:pt>
                <c:pt idx="10">
                  <c:v>1.4426950408889634</c:v>
                </c:pt>
                <c:pt idx="11">
                  <c:v>2.2324425062049844</c:v>
                </c:pt>
                <c:pt idx="12">
                  <c:v>0.91023922662683765</c:v>
                </c:pt>
                <c:pt idx="13">
                  <c:v>1.2426698691192237</c:v>
                </c:pt>
                <c:pt idx="14">
                  <c:v>1.8204784532536746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0"/>
          <c:order val="1"/>
          <c:tx>
            <c:strRef>
              <c:f>Sheet1!$S$3</c:f>
              <c:strCache>
                <c:ptCount val="1"/>
                <c:pt idx="0">
                  <c:v>Species evenness</c:v>
                </c:pt>
              </c:strCache>
            </c:strRef>
          </c:tx>
          <c:spPr>
            <a:gradFill rotWithShape="0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1426">
              <a:solidFill>
                <a:srgbClr val="000000"/>
              </a:solidFill>
              <a:prstDash val="solid"/>
            </a:ln>
          </c:spPr>
          <c:cat>
            <c:strRef>
              <c:f>Sheet1!$Q$4:$Q$20</c:f>
              <c:strCache>
                <c:ptCount val="17"/>
                <c:pt idx="0">
                  <c:v>Con</c:v>
                </c:pt>
                <c:pt idx="1">
                  <c:v>Non</c:v>
                </c:pt>
                <c:pt idx="2">
                  <c:v>Dom-1</c:v>
                </c:pt>
                <c:pt idx="3">
                  <c:v>Dom-5</c:v>
                </c:pt>
                <c:pt idx="4">
                  <c:v>Dom-10</c:v>
                </c:pt>
                <c:pt idx="5">
                  <c:v>Liv-1</c:v>
                </c:pt>
                <c:pt idx="6">
                  <c:v>Liv-5</c:v>
                </c:pt>
                <c:pt idx="7">
                  <c:v>Liv-10</c:v>
                </c:pt>
                <c:pt idx="8">
                  <c:v>Dye-1</c:v>
                </c:pt>
                <c:pt idx="9">
                  <c:v>Dye-5</c:v>
                </c:pt>
                <c:pt idx="10">
                  <c:v>Dye-10</c:v>
                </c:pt>
                <c:pt idx="11">
                  <c:v>Ind-1</c:v>
                </c:pt>
                <c:pt idx="12">
                  <c:v>Indr-5</c:v>
                </c:pt>
                <c:pt idx="13">
                  <c:v>Ind-10</c:v>
                </c:pt>
                <c:pt idx="14">
                  <c:v>Mix-1</c:v>
                </c:pt>
                <c:pt idx="15">
                  <c:v>Mix-5</c:v>
                </c:pt>
                <c:pt idx="16">
                  <c:v>Mix-10</c:v>
                </c:pt>
              </c:strCache>
            </c:strRef>
          </c:cat>
          <c:val>
            <c:numRef>
              <c:f>Sheet1!$S$4:$S$20</c:f>
              <c:numCache>
                <c:formatCode>0.00_ </c:formatCode>
                <c:ptCount val="17"/>
                <c:pt idx="0">
                  <c:v>0.77235029198991256</c:v>
                </c:pt>
                <c:pt idx="1">
                  <c:v>0.83716134737155035</c:v>
                </c:pt>
                <c:pt idx="2">
                  <c:v>0.91829583405449211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0.86991552977362552</c:v>
                </c:pt>
                <c:pt idx="8">
                  <c:v>0.89624062518029013</c:v>
                </c:pt>
                <c:pt idx="10">
                  <c:v>1</c:v>
                </c:pt>
                <c:pt idx="11">
                  <c:v>0.9697238998682477</c:v>
                </c:pt>
                <c:pt idx="12">
                  <c:v>0.91829583405449211</c:v>
                </c:pt>
                <c:pt idx="13">
                  <c:v>0.86497352071792599</c:v>
                </c:pt>
                <c:pt idx="14">
                  <c:v>1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gapWidth val="50"/>
        <c:axId val="52191616"/>
        <c:axId val="52193536"/>
      </c:barChart>
      <c:barChart>
        <c:barDir val="col"/>
        <c:grouping val="clustered"/>
        <c:ser>
          <c:idx val="2"/>
          <c:order val="2"/>
          <c:tx>
            <c:strRef>
              <c:f>Sheet1!$T$3</c:f>
              <c:strCache>
                <c:ptCount val="1"/>
                <c:pt idx="0">
                  <c:v>Species diversity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 w="11426">
              <a:noFill/>
              <a:prstDash val="solid"/>
            </a:ln>
          </c:spPr>
          <c:cat>
            <c:strRef>
              <c:f>Sheet1!$Q$4:$Q$20</c:f>
              <c:strCache>
                <c:ptCount val="17"/>
                <c:pt idx="0">
                  <c:v>Con</c:v>
                </c:pt>
                <c:pt idx="1">
                  <c:v>Non</c:v>
                </c:pt>
                <c:pt idx="2">
                  <c:v>Dom-1</c:v>
                </c:pt>
                <c:pt idx="3">
                  <c:v>Dom-5</c:v>
                </c:pt>
                <c:pt idx="4">
                  <c:v>Dom-10</c:v>
                </c:pt>
                <c:pt idx="5">
                  <c:v>Liv-1</c:v>
                </c:pt>
                <c:pt idx="6">
                  <c:v>Liv-5</c:v>
                </c:pt>
                <c:pt idx="7">
                  <c:v>Liv-10</c:v>
                </c:pt>
                <c:pt idx="8">
                  <c:v>Dye-1</c:v>
                </c:pt>
                <c:pt idx="9">
                  <c:v>Dye-5</c:v>
                </c:pt>
                <c:pt idx="10">
                  <c:v>Dye-10</c:v>
                </c:pt>
                <c:pt idx="11">
                  <c:v>Ind-1</c:v>
                </c:pt>
                <c:pt idx="12">
                  <c:v>Indr-5</c:v>
                </c:pt>
                <c:pt idx="13">
                  <c:v>Ind-10</c:v>
                </c:pt>
                <c:pt idx="14">
                  <c:v>Mix-1</c:v>
                </c:pt>
                <c:pt idx="15">
                  <c:v>Mix-5</c:v>
                </c:pt>
                <c:pt idx="16">
                  <c:v>Mix-10</c:v>
                </c:pt>
              </c:strCache>
            </c:strRef>
          </c:cat>
          <c:val>
            <c:numRef>
              <c:f>Sheet1!$T$4:$T$20</c:f>
              <c:numCache>
                <c:formatCode>0.00_ </c:formatCode>
                <c:ptCount val="17"/>
                <c:pt idx="0">
                  <c:v>0.73700948079464967</c:v>
                </c:pt>
                <c:pt idx="1">
                  <c:v>0.70748341383939162</c:v>
                </c:pt>
                <c:pt idx="2">
                  <c:v>0.27643459094367556</c:v>
                </c:pt>
                <c:pt idx="3">
                  <c:v>0</c:v>
                </c:pt>
                <c:pt idx="4">
                  <c:v>0.30102999566398198</c:v>
                </c:pt>
                <c:pt idx="5">
                  <c:v>0.47712125471966282</c:v>
                </c:pt>
                <c:pt idx="6">
                  <c:v>0.30102999566398198</c:v>
                </c:pt>
                <c:pt idx="7">
                  <c:v>0.41505518906571232</c:v>
                </c:pt>
                <c:pt idx="8">
                  <c:v>0.53959062302381344</c:v>
                </c:pt>
                <c:pt idx="9">
                  <c:v>0</c:v>
                </c:pt>
                <c:pt idx="10">
                  <c:v>0.30102999566398198</c:v>
                </c:pt>
                <c:pt idx="11">
                  <c:v>0.67780791849565114</c:v>
                </c:pt>
                <c:pt idx="12">
                  <c:v>0.27643459094367556</c:v>
                </c:pt>
                <c:pt idx="13">
                  <c:v>0.41269725150422126</c:v>
                </c:pt>
                <c:pt idx="14">
                  <c:v>0.47712125471966282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gapWidth val="256"/>
        <c:overlap val="-20"/>
        <c:axId val="52203520"/>
        <c:axId val="52205056"/>
      </c:barChart>
      <c:catAx>
        <c:axId val="5219161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26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 altLang="en-US"/>
                  <a:t>Sample name</a:t>
                </a:r>
              </a:p>
            </c:rich>
          </c:tx>
          <c:layout>
            <c:manualLayout>
              <c:xMode val="edge"/>
              <c:yMode val="edge"/>
              <c:x val="0.45086237940393981"/>
              <c:y val="0.94061289279326254"/>
            </c:manualLayout>
          </c:layout>
          <c:spPr>
            <a:noFill/>
            <a:ln w="22852">
              <a:noFill/>
            </a:ln>
          </c:spPr>
        </c:title>
        <c:numFmt formatCode="General" sourceLinked="1"/>
        <c:majorTickMark val="in"/>
        <c:tickLblPos val="nextTo"/>
        <c:spPr>
          <a:ln w="2857">
            <a:solidFill>
              <a:srgbClr val="000000"/>
            </a:solidFill>
            <a:prstDash val="solid"/>
          </a:ln>
        </c:spPr>
        <c:txPr>
          <a:bodyPr rot="-1800000" vert="horz"/>
          <a:lstStyle/>
          <a:p>
            <a:pPr>
              <a:defRPr sz="99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ko-KR"/>
          </a:p>
        </c:txPr>
        <c:crossAx val="52193536"/>
        <c:crosses val="autoZero"/>
        <c:lblAlgn val="ctr"/>
        <c:lblOffset val="100"/>
        <c:tickLblSkip val="1"/>
        <c:tickMarkSkip val="1"/>
      </c:catAx>
      <c:valAx>
        <c:axId val="52193536"/>
        <c:scaling>
          <c:orientation val="minMax"/>
        </c:scaling>
        <c:axPos val="l"/>
        <c:numFmt formatCode="0.0_ " sourceLinked="0"/>
        <c:majorTickMark val="in"/>
        <c:tickLblPos val="nextTo"/>
        <c:spPr>
          <a:ln w="285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9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ko-KR"/>
          </a:p>
        </c:txPr>
        <c:crossAx val="52191616"/>
        <c:crosses val="autoZero"/>
        <c:crossBetween val="between"/>
        <c:majorUnit val="1"/>
      </c:valAx>
      <c:catAx>
        <c:axId val="52203520"/>
        <c:scaling>
          <c:orientation val="minMax"/>
        </c:scaling>
        <c:delete val="1"/>
        <c:axPos val="b"/>
        <c:tickLblPos val="none"/>
        <c:crossAx val="52205056"/>
        <c:crosses val="autoZero"/>
        <c:lblAlgn val="ctr"/>
        <c:lblOffset val="100"/>
      </c:catAx>
      <c:valAx>
        <c:axId val="52205056"/>
        <c:scaling>
          <c:orientation val="minMax"/>
        </c:scaling>
        <c:axPos val="r"/>
        <c:numFmt formatCode="0.0_ " sourceLinked="0"/>
        <c:majorTickMark val="in"/>
        <c:tickLblPos val="nextTo"/>
        <c:spPr>
          <a:ln w="285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9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ko-KR"/>
          </a:p>
        </c:txPr>
        <c:crossAx val="52203520"/>
        <c:crosses val="max"/>
        <c:crossBetween val="between"/>
        <c:majorUnit val="0.2"/>
      </c:valAx>
      <c:spPr>
        <a:noFill/>
        <a:ln w="22852">
          <a:noFill/>
        </a:ln>
      </c:spPr>
    </c:plotArea>
    <c:legend>
      <c:legendPos val="r"/>
      <c:layout>
        <c:manualLayout>
          <c:xMode val="edge"/>
          <c:yMode val="edge"/>
          <c:x val="0.37013664470387192"/>
          <c:y val="6.6361472257828444E-2"/>
          <c:w val="0.52260773909343761"/>
          <c:h val="0.10297479094183019"/>
        </c:manualLayout>
      </c:layout>
      <c:spPr>
        <a:noFill/>
        <a:ln w="22852">
          <a:noFill/>
        </a:ln>
      </c:spPr>
      <c:txPr>
        <a:bodyPr/>
        <a:lstStyle/>
        <a:p>
          <a:pPr>
            <a:defRPr sz="909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ko-KR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990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ko-KR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400008-0C6D-4688-B59D-31AAFE054C9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C04CA665-1A4D-4EA4-8C69-3603752D8A54}">
      <dgm:prSet phldrT="[텍스트]"/>
      <dgm:spPr/>
      <dgm:t>
        <a:bodyPr/>
        <a:lstStyle/>
        <a:p>
          <a:pPr latinLnBrk="1"/>
          <a:r>
            <a:rPr lang="en-US" altLang="ko-KR" b="1" dirty="0" smtClean="0"/>
            <a:t>Habitat classification</a:t>
          </a:r>
          <a:endParaRPr lang="ko-KR" altLang="en-US" b="1" dirty="0"/>
        </a:p>
      </dgm:t>
    </dgm:pt>
    <dgm:pt modelId="{BC314D26-642E-4157-A149-471B3454F126}" type="parTrans" cxnId="{F6987A3F-D619-4BFF-8205-25D5B29C2EF2}">
      <dgm:prSet/>
      <dgm:spPr/>
      <dgm:t>
        <a:bodyPr/>
        <a:lstStyle/>
        <a:p>
          <a:pPr latinLnBrk="1"/>
          <a:endParaRPr lang="ko-KR" altLang="en-US" b="1"/>
        </a:p>
      </dgm:t>
    </dgm:pt>
    <dgm:pt modelId="{E80F02EB-D550-4BD9-B4D4-81DB8BB13889}" type="sibTrans" cxnId="{F6987A3F-D619-4BFF-8205-25D5B29C2EF2}">
      <dgm:prSet/>
      <dgm:spPr/>
      <dgm:t>
        <a:bodyPr/>
        <a:lstStyle/>
        <a:p>
          <a:pPr latinLnBrk="1"/>
          <a:endParaRPr lang="ko-KR" altLang="en-US" b="1"/>
        </a:p>
      </dgm:t>
    </dgm:pt>
    <dgm:pt modelId="{41586FBE-B9B2-4B78-BA2C-1C78FB7A2FD4}">
      <dgm:prSet phldrT="[텍스트]" custT="1"/>
      <dgm:spPr/>
      <dgm:t>
        <a:bodyPr/>
        <a:lstStyle/>
        <a:p>
          <a:pPr latinLnBrk="1"/>
          <a:r>
            <a:rPr lang="en-US" altLang="ko-KR" sz="1200" b="1" dirty="0" smtClean="0">
              <a:latin typeface="+mn-lt"/>
              <a:cs typeface="Times New Roman" pitchFamily="18" charset="0"/>
            </a:rPr>
            <a:t>Review the data from national reports, WWF, YSEPP and existing references</a:t>
          </a:r>
          <a:endParaRPr lang="ko-KR" altLang="en-US" sz="1200" b="1" dirty="0">
            <a:latin typeface="+mn-lt"/>
          </a:endParaRPr>
        </a:p>
      </dgm:t>
    </dgm:pt>
    <dgm:pt modelId="{5C7D5923-AF0D-4267-BAAD-44B027407174}" type="parTrans" cxnId="{043C04CB-AEC7-4010-8EE5-9F8D0C9F34FB}">
      <dgm:prSet/>
      <dgm:spPr/>
      <dgm:t>
        <a:bodyPr/>
        <a:lstStyle/>
        <a:p>
          <a:pPr latinLnBrk="1"/>
          <a:endParaRPr lang="ko-KR" altLang="en-US" b="1"/>
        </a:p>
      </dgm:t>
    </dgm:pt>
    <dgm:pt modelId="{18D31105-2D37-4A78-9587-864E3265DD49}" type="sibTrans" cxnId="{043C04CB-AEC7-4010-8EE5-9F8D0C9F34FB}">
      <dgm:prSet/>
      <dgm:spPr/>
      <dgm:t>
        <a:bodyPr/>
        <a:lstStyle/>
        <a:p>
          <a:pPr latinLnBrk="1"/>
          <a:endParaRPr lang="ko-KR" altLang="en-US" b="1"/>
        </a:p>
      </dgm:t>
    </dgm:pt>
    <dgm:pt modelId="{F2F26BF2-9838-4AF3-9F7A-4B77D4EF24D7}">
      <dgm:prSet phldrT="[텍스트]" custT="1"/>
      <dgm:spPr/>
      <dgm:t>
        <a:bodyPr/>
        <a:lstStyle/>
        <a:p>
          <a:pPr latinLnBrk="1"/>
          <a:r>
            <a:rPr lang="en-US" altLang="ko-KR" sz="1200" b="1" dirty="0" smtClean="0">
              <a:latin typeface="+mn-lt"/>
            </a:rPr>
            <a:t>Identified 10 Ramsar habitat types from  the 250 unit habitats in the west coast of ROK</a:t>
          </a:r>
          <a:endParaRPr lang="ko-KR" altLang="en-US" sz="1200" b="1" dirty="0">
            <a:latin typeface="+mn-lt"/>
          </a:endParaRPr>
        </a:p>
      </dgm:t>
    </dgm:pt>
    <dgm:pt modelId="{0FF55AA5-28EA-4FED-B285-DD26A266ACC0}" type="parTrans" cxnId="{63C37553-4259-48E4-B3E7-22A7E5CC1409}">
      <dgm:prSet/>
      <dgm:spPr/>
      <dgm:t>
        <a:bodyPr/>
        <a:lstStyle/>
        <a:p>
          <a:pPr latinLnBrk="1"/>
          <a:endParaRPr lang="ko-KR" altLang="en-US" b="1"/>
        </a:p>
      </dgm:t>
    </dgm:pt>
    <dgm:pt modelId="{63F7E824-F3C5-470B-97BC-0E12893F1FD6}" type="sibTrans" cxnId="{63C37553-4259-48E4-B3E7-22A7E5CC1409}">
      <dgm:prSet/>
      <dgm:spPr/>
      <dgm:t>
        <a:bodyPr/>
        <a:lstStyle/>
        <a:p>
          <a:pPr latinLnBrk="1"/>
          <a:endParaRPr lang="ko-KR" altLang="en-US" b="1"/>
        </a:p>
      </dgm:t>
    </dgm:pt>
    <dgm:pt modelId="{642D2966-0B0F-429B-BBF7-D1B17886254C}">
      <dgm:prSet phldrT="[텍스트]"/>
      <dgm:spPr/>
      <dgm:t>
        <a:bodyPr/>
        <a:lstStyle/>
        <a:p>
          <a:pPr latinLnBrk="1"/>
          <a:r>
            <a:rPr lang="en-US" altLang="ko-KR" b="1" dirty="0" smtClean="0"/>
            <a:t>Selection of representative habitat</a:t>
          </a:r>
          <a:endParaRPr lang="ko-KR" altLang="en-US" b="1" dirty="0"/>
        </a:p>
      </dgm:t>
    </dgm:pt>
    <dgm:pt modelId="{6895154C-197F-4549-8252-E5C3C33CBF0E}" type="parTrans" cxnId="{A57D6BF6-8E4A-44D0-811A-AD5E7EA83B77}">
      <dgm:prSet/>
      <dgm:spPr/>
      <dgm:t>
        <a:bodyPr/>
        <a:lstStyle/>
        <a:p>
          <a:pPr latinLnBrk="1"/>
          <a:endParaRPr lang="ko-KR" altLang="en-US" b="1"/>
        </a:p>
      </dgm:t>
    </dgm:pt>
    <dgm:pt modelId="{82C84765-2528-404A-9311-905780DAF9BA}" type="sibTrans" cxnId="{A57D6BF6-8E4A-44D0-811A-AD5E7EA83B77}">
      <dgm:prSet/>
      <dgm:spPr/>
      <dgm:t>
        <a:bodyPr/>
        <a:lstStyle/>
        <a:p>
          <a:pPr latinLnBrk="1"/>
          <a:endParaRPr lang="ko-KR" altLang="en-US" b="1"/>
        </a:p>
      </dgm:t>
    </dgm:pt>
    <dgm:pt modelId="{FBB323AC-C8CD-4316-B41F-5050A8B01492}">
      <dgm:prSet phldrT="[텍스트]"/>
      <dgm:spPr/>
      <dgm:t>
        <a:bodyPr/>
        <a:lstStyle/>
        <a:p>
          <a:pPr latinLnBrk="1"/>
          <a:r>
            <a:rPr lang="en-US" altLang="ko-KR" b="1" dirty="0" smtClean="0">
              <a:latin typeface="+mn-lt"/>
              <a:cs typeface="Times New Roman" pitchFamily="18" charset="0"/>
            </a:rPr>
            <a:t>Identify the best example of each representative habitat type</a:t>
          </a:r>
          <a:endParaRPr lang="ko-KR" altLang="en-US" b="1" dirty="0">
            <a:latin typeface="+mn-lt"/>
          </a:endParaRPr>
        </a:p>
      </dgm:t>
    </dgm:pt>
    <dgm:pt modelId="{5FF805E7-4AB0-4D14-9A93-96D31A17BC61}" type="parTrans" cxnId="{E026605A-25CA-4889-B09B-22CBB323C982}">
      <dgm:prSet/>
      <dgm:spPr/>
      <dgm:t>
        <a:bodyPr/>
        <a:lstStyle/>
        <a:p>
          <a:pPr latinLnBrk="1"/>
          <a:endParaRPr lang="ko-KR" altLang="en-US" b="1"/>
        </a:p>
      </dgm:t>
    </dgm:pt>
    <dgm:pt modelId="{BE76B985-39D5-47CA-8C29-EEADDFB17627}" type="sibTrans" cxnId="{E026605A-25CA-4889-B09B-22CBB323C982}">
      <dgm:prSet/>
      <dgm:spPr/>
      <dgm:t>
        <a:bodyPr/>
        <a:lstStyle/>
        <a:p>
          <a:pPr latinLnBrk="1"/>
          <a:endParaRPr lang="ko-KR" altLang="en-US" b="1"/>
        </a:p>
      </dgm:t>
    </dgm:pt>
    <dgm:pt modelId="{D914873C-0DA1-4BA0-B78D-C93E6684C374}">
      <dgm:prSet phldrT="[텍스트]"/>
      <dgm:spPr/>
      <dgm:t>
        <a:bodyPr/>
        <a:lstStyle/>
        <a:p>
          <a:pPr latinLnBrk="1"/>
          <a:r>
            <a:rPr lang="en-US" altLang="ko-KR" b="1" dirty="0" smtClean="0"/>
            <a:t>Selection of demonstration site</a:t>
          </a:r>
          <a:endParaRPr lang="ko-KR" altLang="en-US" b="1" dirty="0"/>
        </a:p>
      </dgm:t>
    </dgm:pt>
    <dgm:pt modelId="{C757AF20-21D3-4DED-9612-92D0178EB19D}" type="parTrans" cxnId="{67D602AC-6E28-49F8-A6CB-FA596D5F8117}">
      <dgm:prSet/>
      <dgm:spPr/>
      <dgm:t>
        <a:bodyPr/>
        <a:lstStyle/>
        <a:p>
          <a:pPr latinLnBrk="1"/>
          <a:endParaRPr lang="ko-KR" altLang="en-US" b="1"/>
        </a:p>
      </dgm:t>
    </dgm:pt>
    <dgm:pt modelId="{CE10FFA9-F3D6-43D5-B964-51E17A336355}" type="sibTrans" cxnId="{67D602AC-6E28-49F8-A6CB-FA596D5F8117}">
      <dgm:prSet/>
      <dgm:spPr/>
      <dgm:t>
        <a:bodyPr/>
        <a:lstStyle/>
        <a:p>
          <a:pPr latinLnBrk="1"/>
          <a:endParaRPr lang="ko-KR" altLang="en-US" b="1"/>
        </a:p>
      </dgm:t>
    </dgm:pt>
    <dgm:pt modelId="{62C70286-953D-4BD6-AE61-AF3B0C0241A0}">
      <dgm:prSet phldrT="[텍스트]"/>
      <dgm:spPr/>
      <dgm:t>
        <a:bodyPr/>
        <a:lstStyle/>
        <a:p>
          <a:pPr latinLnBrk="1"/>
          <a:r>
            <a:rPr lang="en-US" altLang="ko-KR" b="1" dirty="0" smtClean="0"/>
            <a:t>Developed habitat selection criteria for quantification</a:t>
          </a:r>
          <a:endParaRPr lang="ko-KR" altLang="en-US" b="1" dirty="0"/>
        </a:p>
      </dgm:t>
    </dgm:pt>
    <dgm:pt modelId="{692F6C90-7B87-471E-BD81-07D5916F7509}" type="parTrans" cxnId="{4AA7E551-4221-478A-A8A7-8AAB5D016245}">
      <dgm:prSet/>
      <dgm:spPr/>
      <dgm:t>
        <a:bodyPr/>
        <a:lstStyle/>
        <a:p>
          <a:pPr latinLnBrk="1"/>
          <a:endParaRPr lang="ko-KR" altLang="en-US" b="1"/>
        </a:p>
      </dgm:t>
    </dgm:pt>
    <dgm:pt modelId="{99ECC61D-1FDC-40BE-9031-29749589687D}" type="sibTrans" cxnId="{4AA7E551-4221-478A-A8A7-8AAB5D016245}">
      <dgm:prSet/>
      <dgm:spPr/>
      <dgm:t>
        <a:bodyPr/>
        <a:lstStyle/>
        <a:p>
          <a:pPr latinLnBrk="1"/>
          <a:endParaRPr lang="ko-KR" altLang="en-US" b="1"/>
        </a:p>
      </dgm:t>
    </dgm:pt>
    <dgm:pt modelId="{7998E418-3C1E-48E5-B1A8-31D7B41D1942}">
      <dgm:prSet/>
      <dgm:spPr/>
      <dgm:t>
        <a:bodyPr/>
        <a:lstStyle/>
        <a:p>
          <a:pPr latinLnBrk="1"/>
          <a:r>
            <a:rPr lang="en-US" altLang="ko-KR" b="1" dirty="0" smtClean="0"/>
            <a:t>Selection of critical habitats</a:t>
          </a:r>
          <a:endParaRPr lang="ko-KR" altLang="en-US" b="1" dirty="0"/>
        </a:p>
      </dgm:t>
    </dgm:pt>
    <dgm:pt modelId="{8D3CF41B-8F38-4F6B-A962-5D02F2AA6C3E}" type="parTrans" cxnId="{8A9AB78C-63AE-49E9-A046-47A7D6B139DC}">
      <dgm:prSet/>
      <dgm:spPr/>
      <dgm:t>
        <a:bodyPr/>
        <a:lstStyle/>
        <a:p>
          <a:pPr latinLnBrk="1"/>
          <a:endParaRPr lang="ko-KR" altLang="en-US" b="1"/>
        </a:p>
      </dgm:t>
    </dgm:pt>
    <dgm:pt modelId="{401A1C48-20B6-4BF8-BDF2-FBCD288B8510}" type="sibTrans" cxnId="{8A9AB78C-63AE-49E9-A046-47A7D6B139DC}">
      <dgm:prSet/>
      <dgm:spPr/>
      <dgm:t>
        <a:bodyPr/>
        <a:lstStyle/>
        <a:p>
          <a:pPr latinLnBrk="1"/>
          <a:endParaRPr lang="ko-KR" altLang="en-US" b="1"/>
        </a:p>
      </dgm:t>
    </dgm:pt>
    <dgm:pt modelId="{757E0FEA-077D-43F4-8432-113105F15890}">
      <dgm:prSet custT="1"/>
      <dgm:spPr/>
      <dgm:t>
        <a:bodyPr/>
        <a:lstStyle/>
        <a:p>
          <a:pPr latinLnBrk="1"/>
          <a:r>
            <a:rPr lang="en-US" altLang="ko-KR" sz="1200" b="1" dirty="0" smtClean="0">
              <a:latin typeface="+mn-lt"/>
              <a:cs typeface="Times New Roman" pitchFamily="18" charset="0"/>
            </a:rPr>
            <a:t>Identify the major</a:t>
          </a:r>
          <a:r>
            <a:rPr lang="ko-KR" altLang="en-US" sz="1200" b="1" dirty="0" smtClean="0">
              <a:latin typeface="+mn-lt"/>
              <a:cs typeface="Times New Roman" pitchFamily="18" charset="0"/>
            </a:rPr>
            <a:t> </a:t>
          </a:r>
          <a:r>
            <a:rPr lang="en-US" altLang="ko-KR" sz="1200" b="1" dirty="0" smtClean="0">
              <a:latin typeface="+mn-lt"/>
              <a:cs typeface="Times New Roman" pitchFamily="18" charset="0"/>
            </a:rPr>
            <a:t>habitat types by the Ramsar Coastal Wetland Classification</a:t>
          </a:r>
          <a:endParaRPr lang="ko-KR" altLang="en-US" sz="1200" b="1" dirty="0">
            <a:latin typeface="+mn-lt"/>
            <a:cs typeface="Times New Roman" pitchFamily="18" charset="0"/>
          </a:endParaRPr>
        </a:p>
      </dgm:t>
    </dgm:pt>
    <dgm:pt modelId="{2AC77212-89E3-453B-8530-419D4A23FDAE}" type="parTrans" cxnId="{C145117F-DE7E-40EA-9B5F-420D495CDF0E}">
      <dgm:prSet/>
      <dgm:spPr/>
      <dgm:t>
        <a:bodyPr/>
        <a:lstStyle/>
        <a:p>
          <a:pPr latinLnBrk="1"/>
          <a:endParaRPr lang="ko-KR" altLang="en-US"/>
        </a:p>
      </dgm:t>
    </dgm:pt>
    <dgm:pt modelId="{4DC9DE10-D62E-4018-B356-8899D6BCF131}" type="sibTrans" cxnId="{C145117F-DE7E-40EA-9B5F-420D495CDF0E}">
      <dgm:prSet/>
      <dgm:spPr/>
      <dgm:t>
        <a:bodyPr/>
        <a:lstStyle/>
        <a:p>
          <a:pPr latinLnBrk="1"/>
          <a:endParaRPr lang="ko-KR" altLang="en-US"/>
        </a:p>
      </dgm:t>
    </dgm:pt>
    <dgm:pt modelId="{273642C4-A5B1-475C-93E4-FEE00586336C}">
      <dgm:prSet phldrT="[텍스트]"/>
      <dgm:spPr/>
      <dgm:t>
        <a:bodyPr/>
        <a:lstStyle/>
        <a:p>
          <a:pPr latinLnBrk="1"/>
          <a:r>
            <a:rPr lang="en-US" altLang="ko-KR" b="1" dirty="0" smtClean="0">
              <a:latin typeface="+mn-lt"/>
              <a:cs typeface="Times New Roman" pitchFamily="18" charset="0"/>
            </a:rPr>
            <a:t>Identified 10 types of Ramsar coastal habitat types</a:t>
          </a:r>
          <a:endParaRPr lang="ko-KR" altLang="en-US" b="1" dirty="0">
            <a:latin typeface="+mn-lt"/>
          </a:endParaRPr>
        </a:p>
      </dgm:t>
    </dgm:pt>
    <dgm:pt modelId="{F7CDAF9C-3FD9-4960-B907-E409717D35C4}" type="parTrans" cxnId="{5260FF80-7B45-4C34-94CE-467EE7A7C25C}">
      <dgm:prSet/>
      <dgm:spPr/>
      <dgm:t>
        <a:bodyPr/>
        <a:lstStyle/>
        <a:p>
          <a:pPr latinLnBrk="1"/>
          <a:endParaRPr lang="ko-KR" altLang="en-US"/>
        </a:p>
      </dgm:t>
    </dgm:pt>
    <dgm:pt modelId="{995A41A8-4C46-42A3-A83D-3906A474FBB0}" type="sibTrans" cxnId="{5260FF80-7B45-4C34-94CE-467EE7A7C25C}">
      <dgm:prSet/>
      <dgm:spPr/>
      <dgm:t>
        <a:bodyPr/>
        <a:lstStyle/>
        <a:p>
          <a:pPr latinLnBrk="1"/>
          <a:endParaRPr lang="ko-KR" altLang="en-US"/>
        </a:p>
      </dgm:t>
    </dgm:pt>
    <dgm:pt modelId="{9087AB9C-BB37-41DA-B737-467E5C75108A}">
      <dgm:prSet phldrT="[텍스트]"/>
      <dgm:spPr/>
      <dgm:t>
        <a:bodyPr/>
        <a:lstStyle/>
        <a:p>
          <a:pPr latinLnBrk="1"/>
          <a:r>
            <a:rPr lang="en-US" altLang="ko-KR" b="1" dirty="0" smtClean="0"/>
            <a:t>A total of 11 criteria selected and score for each representative habitat</a:t>
          </a:r>
          <a:endParaRPr lang="ko-KR" altLang="en-US" b="1" dirty="0"/>
        </a:p>
      </dgm:t>
    </dgm:pt>
    <dgm:pt modelId="{A91DFCB4-95E5-42C1-B254-03E62F6DD916}" type="parTrans" cxnId="{366B2E32-F3AC-4B8C-A534-2B2C55C210AC}">
      <dgm:prSet/>
      <dgm:spPr/>
      <dgm:t>
        <a:bodyPr/>
        <a:lstStyle/>
        <a:p>
          <a:pPr latinLnBrk="1"/>
          <a:endParaRPr lang="ko-KR" altLang="en-US"/>
        </a:p>
      </dgm:t>
    </dgm:pt>
    <dgm:pt modelId="{6B0484A2-3DE5-4FD9-972F-DFC0F15866C2}" type="sibTrans" cxnId="{366B2E32-F3AC-4B8C-A534-2B2C55C210AC}">
      <dgm:prSet/>
      <dgm:spPr/>
      <dgm:t>
        <a:bodyPr/>
        <a:lstStyle/>
        <a:p>
          <a:pPr latinLnBrk="1"/>
          <a:endParaRPr lang="ko-KR" altLang="en-US"/>
        </a:p>
      </dgm:t>
    </dgm:pt>
    <dgm:pt modelId="{263AC6AD-3AB1-43CB-92BA-7FC45C0DE376}">
      <dgm:prSet phldrT="[텍스트]"/>
      <dgm:spPr/>
      <dgm:t>
        <a:bodyPr/>
        <a:lstStyle/>
        <a:p>
          <a:pPr latinLnBrk="1"/>
          <a:r>
            <a:rPr lang="en-US" altLang="ko-KR" b="1" dirty="0" smtClean="0"/>
            <a:t>Estuary, tidal flat and bay were selected as critical habitats in the west coast of ROK</a:t>
          </a:r>
          <a:endParaRPr lang="ko-KR" altLang="en-US" b="1" dirty="0"/>
        </a:p>
      </dgm:t>
    </dgm:pt>
    <dgm:pt modelId="{F22AC1A0-BEC0-4AF9-B763-9863D27D3B92}" type="parTrans" cxnId="{71C0CBA2-E461-449B-B20D-8DF002AB9A9D}">
      <dgm:prSet/>
      <dgm:spPr/>
      <dgm:t>
        <a:bodyPr/>
        <a:lstStyle/>
        <a:p>
          <a:pPr latinLnBrk="1"/>
          <a:endParaRPr lang="ko-KR" altLang="en-US"/>
        </a:p>
      </dgm:t>
    </dgm:pt>
    <dgm:pt modelId="{298C0EEC-E18F-448B-9EFD-2437B337D762}" type="sibTrans" cxnId="{71C0CBA2-E461-449B-B20D-8DF002AB9A9D}">
      <dgm:prSet/>
      <dgm:spPr/>
      <dgm:t>
        <a:bodyPr/>
        <a:lstStyle/>
        <a:p>
          <a:pPr latinLnBrk="1"/>
          <a:endParaRPr lang="ko-KR" altLang="en-US"/>
        </a:p>
      </dgm:t>
    </dgm:pt>
    <dgm:pt modelId="{58F6EE68-442F-4F42-87BE-38F714C8A246}" type="pres">
      <dgm:prSet presAssocID="{29400008-0C6D-4688-B59D-31AAFE054C9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BBDD272-9B73-41A8-802C-A6892C88EB1D}" type="pres">
      <dgm:prSet presAssocID="{C04CA665-1A4D-4EA4-8C69-3603752D8A54}" presName="linNode" presStyleCnt="0"/>
      <dgm:spPr/>
    </dgm:pt>
    <dgm:pt modelId="{373EB682-D03A-4126-97F9-34173F1845E4}" type="pres">
      <dgm:prSet presAssocID="{C04CA665-1A4D-4EA4-8C69-3603752D8A54}" presName="parentText" presStyleLbl="node1" presStyleIdx="0" presStyleCnt="4" custScaleX="70080" custScaleY="69814" custLinFactNeighborX="-9223" custLinFactNeighborY="-2362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3D7EBCC-401C-477E-B991-7BE3C748B621}" type="pres">
      <dgm:prSet presAssocID="{C04CA665-1A4D-4EA4-8C69-3603752D8A54}" presName="descendantText" presStyleLbl="alignAccFollowNode1" presStyleIdx="0" presStyleCnt="3" custScaleX="125758" custScaleY="75384" custLinFactNeighborX="1045" custLinFactNeighborY="-16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B2B579A-AE4E-4506-831C-09E1D42A3BFB}" type="pres">
      <dgm:prSet presAssocID="{E80F02EB-D550-4BD9-B4D4-81DB8BB13889}" presName="sp" presStyleCnt="0"/>
      <dgm:spPr/>
    </dgm:pt>
    <dgm:pt modelId="{04DF4313-B579-4DBC-8CFF-1AD0D3B2598C}" type="pres">
      <dgm:prSet presAssocID="{642D2966-0B0F-429B-BBF7-D1B17886254C}" presName="linNode" presStyleCnt="0"/>
      <dgm:spPr/>
    </dgm:pt>
    <dgm:pt modelId="{E76E9C5B-75D5-49B0-8792-00B23514906F}" type="pres">
      <dgm:prSet presAssocID="{642D2966-0B0F-429B-BBF7-D1B17886254C}" presName="parentText" presStyleLbl="node1" presStyleIdx="1" presStyleCnt="4" custScaleX="70080" custScaleY="69814" custLinFactNeighborX="-9223" custLinFactNeighborY="-3876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1FEA313-9A12-45DE-9AA2-4AF8CA4034B5}" type="pres">
      <dgm:prSet presAssocID="{642D2966-0B0F-429B-BBF7-D1B17886254C}" presName="descendantText" presStyleLbl="alignAccFollowNode1" presStyleIdx="1" presStyleCnt="3" custScaleX="125759" custScaleY="66066" custLinFactNeighborX="1367" custLinFactNeighborY="-345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5095A0A-B291-4581-A256-2CC4DC834B55}" type="pres">
      <dgm:prSet presAssocID="{82C84765-2528-404A-9311-905780DAF9BA}" presName="sp" presStyleCnt="0"/>
      <dgm:spPr/>
    </dgm:pt>
    <dgm:pt modelId="{BE54FBB3-9307-4EFB-9C66-78E684A3C5FD}" type="pres">
      <dgm:prSet presAssocID="{7998E418-3C1E-48E5-B1A8-31D7B41D1942}" presName="linNode" presStyleCnt="0"/>
      <dgm:spPr/>
    </dgm:pt>
    <dgm:pt modelId="{E2AD41B9-2822-479A-96EE-C955968AC201}" type="pres">
      <dgm:prSet presAssocID="{7998E418-3C1E-48E5-B1A8-31D7B41D1942}" presName="parentText" presStyleLbl="node1" presStyleIdx="2" presStyleCnt="4" custScaleX="67206" custScaleY="69814" custLinFactNeighborX="-16397" custLinFactNeighborY="-2362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876080A-6879-4DCB-912F-4FCA381F5843}" type="pres">
      <dgm:prSet presAssocID="{401A1C48-20B6-4BF8-BDF2-FBCD288B8510}" presName="sp" presStyleCnt="0"/>
      <dgm:spPr/>
    </dgm:pt>
    <dgm:pt modelId="{7F9D7CB9-86F7-46C1-A63D-44BCF80421B5}" type="pres">
      <dgm:prSet presAssocID="{D914873C-0DA1-4BA0-B78D-C93E6684C374}" presName="linNode" presStyleCnt="0"/>
      <dgm:spPr/>
    </dgm:pt>
    <dgm:pt modelId="{CD9E1530-4717-4ED9-B574-6FAF89AF9E95}" type="pres">
      <dgm:prSet presAssocID="{D914873C-0DA1-4BA0-B78D-C93E6684C374}" presName="parentText" presStyleLbl="node1" presStyleIdx="3" presStyleCnt="4" custScaleX="67206" custScaleY="69814" custLinFactNeighborX="-8" custLinFactNeighborY="2090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52C0CED-F3C4-4CC3-AD04-8DB504ADA433}" type="pres">
      <dgm:prSet presAssocID="{D914873C-0DA1-4BA0-B78D-C93E6684C374}" presName="descendantText" presStyleLbl="alignAccFollowNode1" presStyleIdx="2" presStyleCnt="3" custScaleX="120911" custScaleY="74138" custLinFactNeighborX="29320" custLinFactNeighborY="-9860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BD462BA5-04A1-443B-A642-1675EFD2FD8A}" type="presOf" srcId="{757E0FEA-077D-43F4-8432-113105F15890}" destId="{73D7EBCC-401C-477E-B991-7BE3C748B621}" srcOrd="0" destOrd="1" presId="urn:microsoft.com/office/officeart/2005/8/layout/vList5"/>
    <dgm:cxn modelId="{4AA7E551-4221-478A-A8A7-8AAB5D016245}" srcId="{D914873C-0DA1-4BA0-B78D-C93E6684C374}" destId="{62C70286-953D-4BD6-AE61-AF3B0C0241A0}" srcOrd="0" destOrd="0" parTransId="{692F6C90-7B87-471E-BD81-07D5916F7509}" sibTransId="{99ECC61D-1FDC-40BE-9031-29749589687D}"/>
    <dgm:cxn modelId="{F6987A3F-D619-4BFF-8205-25D5B29C2EF2}" srcId="{29400008-0C6D-4688-B59D-31AAFE054C9B}" destId="{C04CA665-1A4D-4EA4-8C69-3603752D8A54}" srcOrd="0" destOrd="0" parTransId="{BC314D26-642E-4157-A149-471B3454F126}" sibTransId="{E80F02EB-D550-4BD9-B4D4-81DB8BB13889}"/>
    <dgm:cxn modelId="{A7267B33-6550-4FA8-BA70-8B00F36DB52F}" type="presOf" srcId="{62C70286-953D-4BD6-AE61-AF3B0C0241A0}" destId="{552C0CED-F3C4-4CC3-AD04-8DB504ADA433}" srcOrd="0" destOrd="0" presId="urn:microsoft.com/office/officeart/2005/8/layout/vList5"/>
    <dgm:cxn modelId="{246E9233-DCB8-4F51-A93A-7AEA787F235C}" type="presOf" srcId="{F2F26BF2-9838-4AF3-9F7A-4B77D4EF24D7}" destId="{73D7EBCC-401C-477E-B991-7BE3C748B621}" srcOrd="0" destOrd="2" presId="urn:microsoft.com/office/officeart/2005/8/layout/vList5"/>
    <dgm:cxn modelId="{19569C6E-7B92-40CC-B270-51ED7085A506}" type="presOf" srcId="{642D2966-0B0F-429B-BBF7-D1B17886254C}" destId="{E76E9C5B-75D5-49B0-8792-00B23514906F}" srcOrd="0" destOrd="0" presId="urn:microsoft.com/office/officeart/2005/8/layout/vList5"/>
    <dgm:cxn modelId="{4DAB410C-E618-4404-B2F6-C60264FDDD8B}" type="presOf" srcId="{9087AB9C-BB37-41DA-B737-467E5C75108A}" destId="{552C0CED-F3C4-4CC3-AD04-8DB504ADA433}" srcOrd="0" destOrd="1" presId="urn:microsoft.com/office/officeart/2005/8/layout/vList5"/>
    <dgm:cxn modelId="{6A4B7327-E5DC-4808-92AB-0FEA5F21AD27}" type="presOf" srcId="{273642C4-A5B1-475C-93E4-FEE00586336C}" destId="{E1FEA313-9A12-45DE-9AA2-4AF8CA4034B5}" srcOrd="0" destOrd="1" presId="urn:microsoft.com/office/officeart/2005/8/layout/vList5"/>
    <dgm:cxn modelId="{A57D6BF6-8E4A-44D0-811A-AD5E7EA83B77}" srcId="{29400008-0C6D-4688-B59D-31AAFE054C9B}" destId="{642D2966-0B0F-429B-BBF7-D1B17886254C}" srcOrd="1" destOrd="0" parTransId="{6895154C-197F-4549-8252-E5C3C33CBF0E}" sibTransId="{82C84765-2528-404A-9311-905780DAF9BA}"/>
    <dgm:cxn modelId="{386D34A4-6C8C-433A-984B-ABA9AC400755}" type="presOf" srcId="{7998E418-3C1E-48E5-B1A8-31D7B41D1942}" destId="{E2AD41B9-2822-479A-96EE-C955968AC201}" srcOrd="0" destOrd="0" presId="urn:microsoft.com/office/officeart/2005/8/layout/vList5"/>
    <dgm:cxn modelId="{3B9BBB49-0F68-46FF-B3C5-3E91CBA131C9}" type="presOf" srcId="{41586FBE-B9B2-4B78-BA2C-1C78FB7A2FD4}" destId="{73D7EBCC-401C-477E-B991-7BE3C748B621}" srcOrd="0" destOrd="0" presId="urn:microsoft.com/office/officeart/2005/8/layout/vList5"/>
    <dgm:cxn modelId="{5260FF80-7B45-4C34-94CE-467EE7A7C25C}" srcId="{642D2966-0B0F-429B-BBF7-D1B17886254C}" destId="{273642C4-A5B1-475C-93E4-FEE00586336C}" srcOrd="1" destOrd="0" parTransId="{F7CDAF9C-3FD9-4960-B907-E409717D35C4}" sibTransId="{995A41A8-4C46-42A3-A83D-3906A474FBB0}"/>
    <dgm:cxn modelId="{366B2E32-F3AC-4B8C-A534-2B2C55C210AC}" srcId="{D914873C-0DA1-4BA0-B78D-C93E6684C374}" destId="{9087AB9C-BB37-41DA-B737-467E5C75108A}" srcOrd="1" destOrd="0" parTransId="{A91DFCB4-95E5-42C1-B254-03E62F6DD916}" sibTransId="{6B0484A2-3DE5-4FD9-972F-DFC0F15866C2}"/>
    <dgm:cxn modelId="{B53C8B43-4145-4284-9133-A37BE358D444}" type="presOf" srcId="{D914873C-0DA1-4BA0-B78D-C93E6684C374}" destId="{CD9E1530-4717-4ED9-B574-6FAF89AF9E95}" srcOrd="0" destOrd="0" presId="urn:microsoft.com/office/officeart/2005/8/layout/vList5"/>
    <dgm:cxn modelId="{8A9AB78C-63AE-49E9-A046-47A7D6B139DC}" srcId="{29400008-0C6D-4688-B59D-31AAFE054C9B}" destId="{7998E418-3C1E-48E5-B1A8-31D7B41D1942}" srcOrd="2" destOrd="0" parTransId="{8D3CF41B-8F38-4F6B-A962-5D02F2AA6C3E}" sibTransId="{401A1C48-20B6-4BF8-BDF2-FBCD288B8510}"/>
    <dgm:cxn modelId="{B6FC62A5-80E9-48EB-90CD-868000EFA4C9}" type="presOf" srcId="{263AC6AD-3AB1-43CB-92BA-7FC45C0DE376}" destId="{552C0CED-F3C4-4CC3-AD04-8DB504ADA433}" srcOrd="0" destOrd="2" presId="urn:microsoft.com/office/officeart/2005/8/layout/vList5"/>
    <dgm:cxn modelId="{5129D088-A734-487A-A618-131A0CB1FECC}" type="presOf" srcId="{FBB323AC-C8CD-4316-B41F-5050A8B01492}" destId="{E1FEA313-9A12-45DE-9AA2-4AF8CA4034B5}" srcOrd="0" destOrd="0" presId="urn:microsoft.com/office/officeart/2005/8/layout/vList5"/>
    <dgm:cxn modelId="{E026605A-25CA-4889-B09B-22CBB323C982}" srcId="{642D2966-0B0F-429B-BBF7-D1B17886254C}" destId="{FBB323AC-C8CD-4316-B41F-5050A8B01492}" srcOrd="0" destOrd="0" parTransId="{5FF805E7-4AB0-4D14-9A93-96D31A17BC61}" sibTransId="{BE76B985-39D5-47CA-8C29-EEADDFB17627}"/>
    <dgm:cxn modelId="{AA7FB0EA-B11F-4045-89F1-BAAA7ABEEB73}" type="presOf" srcId="{C04CA665-1A4D-4EA4-8C69-3603752D8A54}" destId="{373EB682-D03A-4126-97F9-34173F1845E4}" srcOrd="0" destOrd="0" presId="urn:microsoft.com/office/officeart/2005/8/layout/vList5"/>
    <dgm:cxn modelId="{63C37553-4259-48E4-B3E7-22A7E5CC1409}" srcId="{C04CA665-1A4D-4EA4-8C69-3603752D8A54}" destId="{F2F26BF2-9838-4AF3-9F7A-4B77D4EF24D7}" srcOrd="2" destOrd="0" parTransId="{0FF55AA5-28EA-4FED-B285-DD26A266ACC0}" sibTransId="{63F7E824-F3C5-470B-97BC-0E12893F1FD6}"/>
    <dgm:cxn modelId="{67D602AC-6E28-49F8-A6CB-FA596D5F8117}" srcId="{29400008-0C6D-4688-B59D-31AAFE054C9B}" destId="{D914873C-0DA1-4BA0-B78D-C93E6684C374}" srcOrd="3" destOrd="0" parTransId="{C757AF20-21D3-4DED-9612-92D0178EB19D}" sibTransId="{CE10FFA9-F3D6-43D5-B964-51E17A336355}"/>
    <dgm:cxn modelId="{043C04CB-AEC7-4010-8EE5-9F8D0C9F34FB}" srcId="{C04CA665-1A4D-4EA4-8C69-3603752D8A54}" destId="{41586FBE-B9B2-4B78-BA2C-1C78FB7A2FD4}" srcOrd="0" destOrd="0" parTransId="{5C7D5923-AF0D-4267-BAAD-44B027407174}" sibTransId="{18D31105-2D37-4A78-9587-864E3265DD49}"/>
    <dgm:cxn modelId="{71C0CBA2-E461-449B-B20D-8DF002AB9A9D}" srcId="{D914873C-0DA1-4BA0-B78D-C93E6684C374}" destId="{263AC6AD-3AB1-43CB-92BA-7FC45C0DE376}" srcOrd="2" destOrd="0" parTransId="{F22AC1A0-BEC0-4AF9-B763-9863D27D3B92}" sibTransId="{298C0EEC-E18F-448B-9EFD-2437B337D762}"/>
    <dgm:cxn modelId="{C145117F-DE7E-40EA-9B5F-420D495CDF0E}" srcId="{C04CA665-1A4D-4EA4-8C69-3603752D8A54}" destId="{757E0FEA-077D-43F4-8432-113105F15890}" srcOrd="1" destOrd="0" parTransId="{2AC77212-89E3-453B-8530-419D4A23FDAE}" sibTransId="{4DC9DE10-D62E-4018-B356-8899D6BCF131}"/>
    <dgm:cxn modelId="{68E34AE9-41A4-41CD-9359-8F0A1C7277F9}" type="presOf" srcId="{29400008-0C6D-4688-B59D-31AAFE054C9B}" destId="{58F6EE68-442F-4F42-87BE-38F714C8A246}" srcOrd="0" destOrd="0" presId="urn:microsoft.com/office/officeart/2005/8/layout/vList5"/>
    <dgm:cxn modelId="{8F3A03FA-676C-47F9-B9C2-2D534AC4D9AA}" type="presParOf" srcId="{58F6EE68-442F-4F42-87BE-38F714C8A246}" destId="{FBBDD272-9B73-41A8-802C-A6892C88EB1D}" srcOrd="0" destOrd="0" presId="urn:microsoft.com/office/officeart/2005/8/layout/vList5"/>
    <dgm:cxn modelId="{285CE552-346E-465E-9B4D-8E10B062EDDF}" type="presParOf" srcId="{FBBDD272-9B73-41A8-802C-A6892C88EB1D}" destId="{373EB682-D03A-4126-97F9-34173F1845E4}" srcOrd="0" destOrd="0" presId="urn:microsoft.com/office/officeart/2005/8/layout/vList5"/>
    <dgm:cxn modelId="{7BBB037A-B26F-4C81-B16F-473E32DC0812}" type="presParOf" srcId="{FBBDD272-9B73-41A8-802C-A6892C88EB1D}" destId="{73D7EBCC-401C-477E-B991-7BE3C748B621}" srcOrd="1" destOrd="0" presId="urn:microsoft.com/office/officeart/2005/8/layout/vList5"/>
    <dgm:cxn modelId="{D68E6C9F-6AB1-4807-BF80-174D9872211F}" type="presParOf" srcId="{58F6EE68-442F-4F42-87BE-38F714C8A246}" destId="{7B2B579A-AE4E-4506-831C-09E1D42A3BFB}" srcOrd="1" destOrd="0" presId="urn:microsoft.com/office/officeart/2005/8/layout/vList5"/>
    <dgm:cxn modelId="{B2169763-A471-4092-B3EC-E6DC44510325}" type="presParOf" srcId="{58F6EE68-442F-4F42-87BE-38F714C8A246}" destId="{04DF4313-B579-4DBC-8CFF-1AD0D3B2598C}" srcOrd="2" destOrd="0" presId="urn:microsoft.com/office/officeart/2005/8/layout/vList5"/>
    <dgm:cxn modelId="{C68CC175-FA9B-40B8-B19F-A6479467374D}" type="presParOf" srcId="{04DF4313-B579-4DBC-8CFF-1AD0D3B2598C}" destId="{E76E9C5B-75D5-49B0-8792-00B23514906F}" srcOrd="0" destOrd="0" presId="urn:microsoft.com/office/officeart/2005/8/layout/vList5"/>
    <dgm:cxn modelId="{DF0C1B3C-C70C-4683-8255-0899A14F55AD}" type="presParOf" srcId="{04DF4313-B579-4DBC-8CFF-1AD0D3B2598C}" destId="{E1FEA313-9A12-45DE-9AA2-4AF8CA4034B5}" srcOrd="1" destOrd="0" presId="urn:microsoft.com/office/officeart/2005/8/layout/vList5"/>
    <dgm:cxn modelId="{A2175939-FCD3-4557-B04E-72EC1DA0B1E0}" type="presParOf" srcId="{58F6EE68-442F-4F42-87BE-38F714C8A246}" destId="{A5095A0A-B291-4581-A256-2CC4DC834B55}" srcOrd="3" destOrd="0" presId="urn:microsoft.com/office/officeart/2005/8/layout/vList5"/>
    <dgm:cxn modelId="{F79AD374-6E65-4D8C-883A-58765B377E87}" type="presParOf" srcId="{58F6EE68-442F-4F42-87BE-38F714C8A246}" destId="{BE54FBB3-9307-4EFB-9C66-78E684A3C5FD}" srcOrd="4" destOrd="0" presId="urn:microsoft.com/office/officeart/2005/8/layout/vList5"/>
    <dgm:cxn modelId="{BC7B2E5A-D298-4FD0-A5B0-EBC632C1A37B}" type="presParOf" srcId="{BE54FBB3-9307-4EFB-9C66-78E684A3C5FD}" destId="{E2AD41B9-2822-479A-96EE-C955968AC201}" srcOrd="0" destOrd="0" presId="urn:microsoft.com/office/officeart/2005/8/layout/vList5"/>
    <dgm:cxn modelId="{089653A2-E6BD-4E06-B221-E08F1DBB4601}" type="presParOf" srcId="{58F6EE68-442F-4F42-87BE-38F714C8A246}" destId="{0876080A-6879-4DCB-912F-4FCA381F5843}" srcOrd="5" destOrd="0" presId="urn:microsoft.com/office/officeart/2005/8/layout/vList5"/>
    <dgm:cxn modelId="{4038888E-257D-46C8-83ED-5EDBFE1DE763}" type="presParOf" srcId="{58F6EE68-442F-4F42-87BE-38F714C8A246}" destId="{7F9D7CB9-86F7-46C1-A63D-44BCF80421B5}" srcOrd="6" destOrd="0" presId="urn:microsoft.com/office/officeart/2005/8/layout/vList5"/>
    <dgm:cxn modelId="{4B63F930-7672-4BC7-9D14-C22E7F781F87}" type="presParOf" srcId="{7F9D7CB9-86F7-46C1-A63D-44BCF80421B5}" destId="{CD9E1530-4717-4ED9-B574-6FAF89AF9E95}" srcOrd="0" destOrd="0" presId="urn:microsoft.com/office/officeart/2005/8/layout/vList5"/>
    <dgm:cxn modelId="{D35CACFB-C1A4-4357-AD1E-DD7D9DEDC8A7}" type="presParOf" srcId="{7F9D7CB9-86F7-46C1-A63D-44BCF80421B5}" destId="{552C0CED-F3C4-4CC3-AD04-8DB504ADA43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3D7EBCC-401C-477E-B991-7BE3C748B621}">
      <dsp:nvSpPr>
        <dsp:cNvPr id="0" name=""/>
        <dsp:cNvSpPr/>
      </dsp:nvSpPr>
      <dsp:spPr>
        <a:xfrm rot="5400000">
          <a:off x="4887819" y="-2745534"/>
          <a:ext cx="935692" cy="657666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114300" lvl="1" indent="-114300" algn="l" defTabSz="5334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200" b="1" kern="1200" dirty="0" smtClean="0">
              <a:latin typeface="+mn-lt"/>
              <a:cs typeface="Times New Roman" pitchFamily="18" charset="0"/>
            </a:rPr>
            <a:t>Review the data from national reports, WWF, YSEPP and existing references</a:t>
          </a:r>
          <a:endParaRPr lang="ko-KR" altLang="en-US" sz="1200" b="1" kern="1200" dirty="0">
            <a:latin typeface="+mn-lt"/>
          </a:endParaRPr>
        </a:p>
        <a:p>
          <a:pPr marL="114300" lvl="1" indent="-114300" algn="l" defTabSz="5334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200" b="1" kern="1200" dirty="0" smtClean="0">
              <a:latin typeface="+mn-lt"/>
              <a:cs typeface="Times New Roman" pitchFamily="18" charset="0"/>
            </a:rPr>
            <a:t>Identify the major</a:t>
          </a:r>
          <a:r>
            <a:rPr lang="ko-KR" altLang="en-US" sz="1200" b="1" kern="1200" dirty="0" smtClean="0">
              <a:latin typeface="+mn-lt"/>
              <a:cs typeface="Times New Roman" pitchFamily="18" charset="0"/>
            </a:rPr>
            <a:t> </a:t>
          </a:r>
          <a:r>
            <a:rPr lang="en-US" altLang="ko-KR" sz="1200" b="1" kern="1200" dirty="0" smtClean="0">
              <a:latin typeface="+mn-lt"/>
              <a:cs typeface="Times New Roman" pitchFamily="18" charset="0"/>
            </a:rPr>
            <a:t>habitat types by the Ramsar Coastal Wetland Classification</a:t>
          </a:r>
          <a:endParaRPr lang="ko-KR" altLang="en-US" sz="1200" b="1" kern="1200" dirty="0">
            <a:latin typeface="+mn-lt"/>
            <a:cs typeface="Times New Roman" pitchFamily="18" charset="0"/>
          </a:endParaRPr>
        </a:p>
        <a:p>
          <a:pPr marL="114300" lvl="1" indent="-114300" algn="l" defTabSz="5334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200" b="1" kern="1200" dirty="0" smtClean="0">
              <a:latin typeface="+mn-lt"/>
            </a:rPr>
            <a:t>Identified 10 Ramsar habitat types from  the 250 unit habitats in the west coast of ROK</a:t>
          </a:r>
          <a:endParaRPr lang="ko-KR" altLang="en-US" sz="1200" b="1" kern="1200" dirty="0">
            <a:latin typeface="+mn-lt"/>
          </a:endParaRPr>
        </a:p>
      </dsp:txBody>
      <dsp:txXfrm rot="5400000">
        <a:off x="4887819" y="-2745534"/>
        <a:ext cx="935692" cy="6576663"/>
      </dsp:txXfrm>
    </dsp:sp>
    <dsp:sp modelId="{373EB682-D03A-4126-97F9-34173F1845E4}">
      <dsp:nvSpPr>
        <dsp:cNvPr id="0" name=""/>
        <dsp:cNvSpPr/>
      </dsp:nvSpPr>
      <dsp:spPr>
        <a:xfrm>
          <a:off x="0" y="0"/>
          <a:ext cx="2061515" cy="10831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500" b="1" kern="1200" dirty="0" smtClean="0"/>
            <a:t>Habitat classification</a:t>
          </a:r>
          <a:endParaRPr lang="ko-KR" altLang="en-US" sz="1500" b="1" kern="1200" dirty="0"/>
        </a:p>
      </dsp:txBody>
      <dsp:txXfrm>
        <a:off x="0" y="0"/>
        <a:ext cx="2061515" cy="1083194"/>
      </dsp:txXfrm>
    </dsp:sp>
    <dsp:sp modelId="{E1FEA313-9A12-45DE-9AA2-4AF8CA4034B5}">
      <dsp:nvSpPr>
        <dsp:cNvPr id="0" name=""/>
        <dsp:cNvSpPr/>
      </dsp:nvSpPr>
      <dsp:spPr>
        <a:xfrm rot="5400000">
          <a:off x="4945622" y="-1625612"/>
          <a:ext cx="820034" cy="65767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57150" lvl="1" indent="-57150" algn="l" defTabSz="4889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100" b="1" kern="1200" dirty="0" smtClean="0">
              <a:latin typeface="+mn-lt"/>
              <a:cs typeface="Times New Roman" pitchFamily="18" charset="0"/>
            </a:rPr>
            <a:t>Identify the best example of each representative habitat type</a:t>
          </a:r>
          <a:endParaRPr lang="ko-KR" altLang="en-US" sz="1100" b="1" kern="1200" dirty="0">
            <a:latin typeface="+mn-lt"/>
          </a:endParaRPr>
        </a:p>
        <a:p>
          <a:pPr marL="57150" lvl="1" indent="-57150" algn="l" defTabSz="4889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100" b="1" kern="1200" dirty="0" smtClean="0">
              <a:latin typeface="+mn-lt"/>
              <a:cs typeface="Times New Roman" pitchFamily="18" charset="0"/>
            </a:rPr>
            <a:t>Identified 10 types of Ramsar coastal habitat types</a:t>
          </a:r>
          <a:endParaRPr lang="ko-KR" altLang="en-US" sz="1100" b="1" kern="1200" dirty="0">
            <a:latin typeface="+mn-lt"/>
          </a:endParaRPr>
        </a:p>
      </dsp:txBody>
      <dsp:txXfrm rot="5400000">
        <a:off x="4945622" y="-1625612"/>
        <a:ext cx="820034" cy="6576716"/>
      </dsp:txXfrm>
    </dsp:sp>
    <dsp:sp modelId="{E76E9C5B-75D5-49B0-8792-00B23514906F}">
      <dsp:nvSpPr>
        <dsp:cNvPr id="0" name=""/>
        <dsp:cNvSpPr/>
      </dsp:nvSpPr>
      <dsp:spPr>
        <a:xfrm>
          <a:off x="0" y="1103894"/>
          <a:ext cx="2061515" cy="10831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500" b="1" kern="1200" dirty="0" smtClean="0"/>
            <a:t>Selection of representative habitat</a:t>
          </a:r>
          <a:endParaRPr lang="ko-KR" altLang="en-US" sz="1500" b="1" kern="1200" dirty="0"/>
        </a:p>
      </dsp:txBody>
      <dsp:txXfrm>
        <a:off x="0" y="1103894"/>
        <a:ext cx="2061515" cy="1083194"/>
      </dsp:txXfrm>
    </dsp:sp>
    <dsp:sp modelId="{E2AD41B9-2822-479A-96EE-C955968AC201}">
      <dsp:nvSpPr>
        <dsp:cNvPr id="0" name=""/>
        <dsp:cNvSpPr/>
      </dsp:nvSpPr>
      <dsp:spPr>
        <a:xfrm>
          <a:off x="0" y="2288157"/>
          <a:ext cx="2091342" cy="10831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500" b="1" kern="1200" dirty="0" smtClean="0"/>
            <a:t>Selection of critical habitats</a:t>
          </a:r>
          <a:endParaRPr lang="ko-KR" altLang="en-US" sz="1500" b="1" kern="1200" dirty="0"/>
        </a:p>
      </dsp:txBody>
      <dsp:txXfrm>
        <a:off x="0" y="2288157"/>
        <a:ext cx="2091342" cy="1083194"/>
      </dsp:txXfrm>
    </dsp:sp>
    <dsp:sp modelId="{552C0CED-F3C4-4CC3-AD04-8DB504ADA433}">
      <dsp:nvSpPr>
        <dsp:cNvPr id="0" name=""/>
        <dsp:cNvSpPr/>
      </dsp:nvSpPr>
      <dsp:spPr>
        <a:xfrm rot="5400000">
          <a:off x="4891648" y="-489007"/>
          <a:ext cx="920226" cy="658447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57150" lvl="1" indent="-57150" algn="l" defTabSz="4889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100" b="1" kern="1200" dirty="0" smtClean="0"/>
            <a:t>Developed habitat selection criteria for quantification</a:t>
          </a:r>
          <a:endParaRPr lang="ko-KR" altLang="en-US" sz="1100" b="1" kern="1200" dirty="0"/>
        </a:p>
        <a:p>
          <a:pPr marL="57150" lvl="1" indent="-57150" algn="l" defTabSz="4889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100" b="1" kern="1200" dirty="0" smtClean="0"/>
            <a:t>A total of 11 criteria selected and score for each representative habitat</a:t>
          </a:r>
          <a:endParaRPr lang="ko-KR" altLang="en-US" sz="1100" b="1" kern="1200" dirty="0"/>
        </a:p>
        <a:p>
          <a:pPr marL="57150" lvl="1" indent="-57150" algn="l" defTabSz="4889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100" b="1" kern="1200" dirty="0" smtClean="0"/>
            <a:t>Estuary, tidal flat and bay were selected as critical habitats in the west coast of ROK</a:t>
          </a:r>
          <a:endParaRPr lang="ko-KR" altLang="en-US" sz="1100" b="1" kern="1200" dirty="0"/>
        </a:p>
      </dsp:txBody>
      <dsp:txXfrm rot="5400000">
        <a:off x="4891648" y="-489007"/>
        <a:ext cx="920226" cy="6584472"/>
      </dsp:txXfrm>
    </dsp:sp>
    <dsp:sp modelId="{CD9E1530-4717-4ED9-B574-6FAF89AF9E95}">
      <dsp:nvSpPr>
        <dsp:cNvPr id="0" name=""/>
        <dsp:cNvSpPr/>
      </dsp:nvSpPr>
      <dsp:spPr>
        <a:xfrm>
          <a:off x="0" y="3488837"/>
          <a:ext cx="2058665" cy="10831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500" b="1" kern="1200" dirty="0" smtClean="0"/>
            <a:t>Selection of demonstration site</a:t>
          </a:r>
          <a:endParaRPr lang="ko-KR" altLang="en-US" sz="1500" b="1" kern="1200" dirty="0"/>
        </a:p>
      </dsp:txBody>
      <dsp:txXfrm>
        <a:off x="0" y="3488837"/>
        <a:ext cx="2058665" cy="10831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image" Target="../media/image37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image" Target="../media/image42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0FAFE-A9CE-4278-B64D-B87CC66DC93C}" type="datetimeFigureOut">
              <a:rPr lang="ko-KR" altLang="en-US" smtClean="0"/>
              <a:pPr/>
              <a:t>2010/02/25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700EF-571A-4333-BE18-96C7C0EBB5B1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1229-3A03-481B-B6BF-9DE813D20EC4}" type="datetimeFigureOut">
              <a:rPr lang="ko-KR" altLang="en-US" smtClean="0"/>
              <a:pPr/>
              <a:t>2010/02/25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74B1B-B784-428B-A6A4-ED77E52AD12D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1229-3A03-481B-B6BF-9DE813D20EC4}" type="datetimeFigureOut">
              <a:rPr lang="ko-KR" altLang="en-US" smtClean="0"/>
              <a:pPr/>
              <a:t>2010/02/25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74B1B-B784-428B-A6A4-ED77E52AD12D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1229-3A03-481B-B6BF-9DE813D20EC4}" type="datetimeFigureOut">
              <a:rPr lang="ko-KR" altLang="en-US" smtClean="0"/>
              <a:pPr/>
              <a:t>2010/02/25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74B1B-B784-428B-A6A4-ED77E52AD12D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4DC81-702F-4B02-85F6-CA77AEB1B29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1229-3A03-481B-B6BF-9DE813D20EC4}" type="datetimeFigureOut">
              <a:rPr lang="ko-KR" altLang="en-US" smtClean="0"/>
              <a:pPr/>
              <a:t>2010/02/25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74B1B-B784-428B-A6A4-ED77E52AD12D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1229-3A03-481B-B6BF-9DE813D20EC4}" type="datetimeFigureOut">
              <a:rPr lang="ko-KR" altLang="en-US" smtClean="0"/>
              <a:pPr/>
              <a:t>2010/02/25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74B1B-B784-428B-A6A4-ED77E52AD12D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1229-3A03-481B-B6BF-9DE813D20EC4}" type="datetimeFigureOut">
              <a:rPr lang="ko-KR" altLang="en-US" smtClean="0"/>
              <a:pPr/>
              <a:t>2010/02/25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74B1B-B784-428B-A6A4-ED77E52AD12D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1229-3A03-481B-B6BF-9DE813D20EC4}" type="datetimeFigureOut">
              <a:rPr lang="ko-KR" altLang="en-US" smtClean="0"/>
              <a:pPr/>
              <a:t>2010/02/25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74B1B-B784-428B-A6A4-ED77E52AD12D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1229-3A03-481B-B6BF-9DE813D20EC4}" type="datetimeFigureOut">
              <a:rPr lang="ko-KR" altLang="en-US" smtClean="0"/>
              <a:pPr/>
              <a:t>2010/02/25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74B1B-B784-428B-A6A4-ED77E52AD12D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1229-3A03-481B-B6BF-9DE813D20EC4}" type="datetimeFigureOut">
              <a:rPr lang="ko-KR" altLang="en-US" smtClean="0"/>
              <a:pPr/>
              <a:t>2010/02/25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74B1B-B784-428B-A6A4-ED77E52AD12D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1229-3A03-481B-B6BF-9DE813D20EC4}" type="datetimeFigureOut">
              <a:rPr lang="ko-KR" altLang="en-US" smtClean="0"/>
              <a:pPr/>
              <a:t>2010/02/25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74B1B-B784-428B-A6A4-ED77E52AD12D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1229-3A03-481B-B6BF-9DE813D20EC4}" type="datetimeFigureOut">
              <a:rPr lang="ko-KR" altLang="en-US" smtClean="0"/>
              <a:pPr/>
              <a:t>2010/02/25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74B1B-B784-428B-A6A4-ED77E52AD12D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21229-3A03-481B-B6BF-9DE813D20EC4}" type="datetimeFigureOut">
              <a:rPr lang="ko-KR" altLang="en-US" smtClean="0"/>
              <a:pPr/>
              <a:t>2010/02/25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74B1B-B784-428B-A6A4-ED77E52AD12D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____1.xls"/><Relationship Id="rId7" Type="http://schemas.openxmlformats.org/officeDocument/2006/relationships/oleObject" Target="../embeddings/Microsoft_Office_Excel_97-2003_____5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Microsoft_Office_Excel_97-2003_____4.xls"/><Relationship Id="rId5" Type="http://schemas.openxmlformats.org/officeDocument/2006/relationships/oleObject" Target="../embeddings/Microsoft_Office_Excel_97-2003_____3.xls"/><Relationship Id="rId4" Type="http://schemas.openxmlformats.org/officeDocument/2006/relationships/oleObject" Target="../embeddings/Microsoft_Office_Excel_97-2003_____2.xls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____6.xls"/><Relationship Id="rId7" Type="http://schemas.openxmlformats.org/officeDocument/2006/relationships/oleObject" Target="../embeddings/Microsoft_Office_Excel_97-2003_____10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Microsoft_Office_Excel_97-2003_____9.xls"/><Relationship Id="rId5" Type="http://schemas.openxmlformats.org/officeDocument/2006/relationships/oleObject" Target="../embeddings/Microsoft_Office_Excel_97-2003_____8.xls"/><Relationship Id="rId4" Type="http://schemas.openxmlformats.org/officeDocument/2006/relationships/oleObject" Target="../embeddings/Microsoft_Office_Excel_97-2003_____7.xls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rds.yahoo.com/_ylt=A0S0202SJYJL5h4Aa.mjzbkF/SIG=135ocek5j/EXP=1266906898/**http:/marine1.bio.sci.toho-u.ac.jp/tokyobay/ikimono/bio_images/monocorophium.jpg" TargetMode="External"/><Relationship Id="rId3" Type="http://schemas.openxmlformats.org/officeDocument/2006/relationships/image" Target="../media/image48.emf"/><Relationship Id="rId7" Type="http://schemas.openxmlformats.org/officeDocument/2006/relationships/image" Target="../media/image51.jpe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ds.yahoo.com/_ylt=A0S0204oJYJLnTIAegujzbkF/SIG=136qqt1e1/EXP=1266906792/**http:/marine1.bio.sci.toho-u.ac.jp/tokyobay/ikimono/bio_images/grandidierella.jpg" TargetMode="External"/><Relationship Id="rId5" Type="http://schemas.openxmlformats.org/officeDocument/2006/relationships/image" Target="../media/image50.jpeg"/><Relationship Id="rId10" Type="http://schemas.openxmlformats.org/officeDocument/2006/relationships/image" Target="../media/image53.jpeg"/><Relationship Id="rId4" Type="http://schemas.openxmlformats.org/officeDocument/2006/relationships/image" Target="../media/image49.jpeg"/><Relationship Id="rId9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____1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____12.xls"/><Relationship Id="rId7" Type="http://schemas.openxmlformats.org/officeDocument/2006/relationships/image" Target="../media/image70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____13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____14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____3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____1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1714488"/>
            <a:ext cx="8851526" cy="1500198"/>
          </a:xfrm>
        </p:spPr>
        <p:txBody>
          <a:bodyPr>
            <a:noAutofit/>
          </a:bodyPr>
          <a:lstStyle/>
          <a:p>
            <a:pPr algn="ctr" latinLnBrk="0">
              <a:lnSpc>
                <a:spcPts val="6000"/>
              </a:lnSpc>
            </a:pPr>
            <a:r>
              <a:rPr lang="en-US" altLang="ko-KR" sz="40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Improving</a:t>
            </a:r>
            <a:r>
              <a:rPr lang="ko-KR" altLang="en-US" sz="40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 sz="40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Biodiversity Conservation </a:t>
            </a:r>
            <a:br>
              <a:rPr lang="en-US" altLang="ko-KR" sz="40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</a:br>
            <a:r>
              <a:rPr lang="en-US" altLang="ko-KR" sz="40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in Ganghwa Mud Tidal Flat, Korea</a:t>
            </a:r>
            <a:endParaRPr lang="ko-KR" altLang="en-US" sz="40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28596" y="4214818"/>
            <a:ext cx="8501122" cy="1357322"/>
          </a:xfrm>
        </p:spPr>
        <p:txBody>
          <a:bodyPr>
            <a:normAutofit/>
          </a:bodyPr>
          <a:lstStyle/>
          <a:p>
            <a:pPr latinLnBrk="0">
              <a:lnSpc>
                <a:spcPts val="2500"/>
              </a:lnSpc>
            </a:pPr>
            <a:r>
              <a:rPr lang="de-DE" sz="2400" dirty="0" smtClean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Gyung Soo Park</a:t>
            </a:r>
            <a:endParaRPr lang="en-US" altLang="ko-KR" sz="2400" dirty="0" smtClean="0">
              <a:solidFill>
                <a:schemeClr val="tx1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latinLnBrk="0">
              <a:lnSpc>
                <a:spcPts val="2500"/>
              </a:lnSpc>
            </a:pPr>
            <a:r>
              <a:rPr lang="en-US" altLang="ko-KR" sz="2400" dirty="0" smtClean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Department of Marine Biotechnology</a:t>
            </a:r>
          </a:p>
          <a:p>
            <a:pPr latinLnBrk="0">
              <a:lnSpc>
                <a:spcPts val="2500"/>
              </a:lnSpc>
            </a:pPr>
            <a:r>
              <a:rPr lang="en-US" altLang="ko-KR" sz="2400" dirty="0" smtClean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Anyang University, Incheon 417-833, Rep of Korea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>
              <a:buNone/>
            </a:pPr>
            <a:r>
              <a:rPr lang="en-US" b="1" i="1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Reducing development stress and promoting sustainable exploitation of </a:t>
            </a:r>
            <a:r>
              <a:rPr lang="en-US" altLang="ko-KR" b="1" i="1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YSLME</a:t>
            </a:r>
            <a:endParaRPr lang="ko-KR" altLang="en-US" b="1" i="1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6" name="Text Box 118"/>
          <p:cNvSpPr txBox="1">
            <a:spLocks noChangeArrowheads="1"/>
          </p:cNvSpPr>
          <p:nvPr/>
        </p:nvSpPr>
        <p:spPr bwMode="auto">
          <a:xfrm>
            <a:off x="285750" y="500063"/>
            <a:ext cx="2311851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32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Implanting</a:t>
            </a:r>
          </a:p>
          <a:p>
            <a:pPr>
              <a:defRPr/>
            </a:pPr>
            <a:r>
              <a:rPr lang="en-US" altLang="ko-KR" sz="32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microcosm </a:t>
            </a:r>
          </a:p>
          <a:p>
            <a:pPr>
              <a:defRPr/>
            </a:pPr>
            <a:r>
              <a:rPr lang="en-US" altLang="ko-KR" sz="32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on the tidal </a:t>
            </a:r>
          </a:p>
          <a:p>
            <a:pPr>
              <a:defRPr/>
            </a:pPr>
            <a:r>
              <a:rPr lang="en-US" altLang="ko-KR" sz="32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mud flat</a:t>
            </a:r>
            <a:endParaRPr lang="ko-KR" altLang="en-US" sz="32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pSp>
        <p:nvGrpSpPr>
          <p:cNvPr id="115" name="그룹 114"/>
          <p:cNvGrpSpPr/>
          <p:nvPr/>
        </p:nvGrpSpPr>
        <p:grpSpPr>
          <a:xfrm>
            <a:off x="1763713" y="366713"/>
            <a:ext cx="6985000" cy="6242050"/>
            <a:chOff x="1763713" y="366713"/>
            <a:chExt cx="6985000" cy="6242050"/>
          </a:xfrm>
        </p:grpSpPr>
        <p:grpSp>
          <p:nvGrpSpPr>
            <p:cNvPr id="2" name="Group 117"/>
            <p:cNvGrpSpPr>
              <a:grpSpLocks/>
            </p:cNvGrpSpPr>
            <p:nvPr/>
          </p:nvGrpSpPr>
          <p:grpSpPr bwMode="auto">
            <a:xfrm>
              <a:off x="1763713" y="366713"/>
              <a:ext cx="6985000" cy="6242050"/>
              <a:chOff x="657" y="231"/>
              <a:chExt cx="4400" cy="3932"/>
            </a:xfrm>
          </p:grpSpPr>
          <p:grpSp>
            <p:nvGrpSpPr>
              <p:cNvPr id="3" name="Group 116"/>
              <p:cNvGrpSpPr>
                <a:grpSpLocks/>
              </p:cNvGrpSpPr>
              <p:nvPr/>
            </p:nvGrpSpPr>
            <p:grpSpPr bwMode="auto">
              <a:xfrm>
                <a:off x="657" y="2024"/>
                <a:ext cx="4400" cy="2139"/>
                <a:chOff x="657" y="2024"/>
                <a:chExt cx="4400" cy="2139"/>
              </a:xfrm>
            </p:grpSpPr>
            <p:sp>
              <p:nvSpPr>
                <p:cNvPr id="32779" name="Rectangle 6"/>
                <p:cNvSpPr>
                  <a:spLocks noChangeArrowheads="1"/>
                </p:cNvSpPr>
                <p:nvPr/>
              </p:nvSpPr>
              <p:spPr bwMode="auto">
                <a:xfrm>
                  <a:off x="4741" y="3740"/>
                  <a:ext cx="316" cy="4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>
                    <a:spcBef>
                      <a:spcPct val="20000"/>
                    </a:spcBef>
                  </a:pPr>
                  <a:endParaRPr lang="ko-KR" altLang="ko-KR" sz="2800">
                    <a:latin typeface="Arial" pitchFamily="34" charset="0"/>
                  </a:endParaRPr>
                </a:p>
              </p:txBody>
            </p:sp>
            <p:sp>
              <p:nvSpPr>
                <p:cNvPr id="32780" name="Rectangle 7"/>
                <p:cNvSpPr>
                  <a:spLocks noChangeArrowheads="1"/>
                </p:cNvSpPr>
                <p:nvPr/>
              </p:nvSpPr>
              <p:spPr bwMode="auto">
                <a:xfrm>
                  <a:off x="4454" y="3740"/>
                  <a:ext cx="287" cy="4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>
                    <a:spcBef>
                      <a:spcPct val="20000"/>
                    </a:spcBef>
                  </a:pPr>
                  <a:endParaRPr lang="ko-KR" altLang="ko-KR" sz="2800">
                    <a:latin typeface="Arial" pitchFamily="34" charset="0"/>
                  </a:endParaRPr>
                </a:p>
              </p:txBody>
            </p:sp>
            <p:sp>
              <p:nvSpPr>
                <p:cNvPr id="32781" name="Rectangle 8"/>
                <p:cNvSpPr>
                  <a:spLocks noChangeArrowheads="1"/>
                </p:cNvSpPr>
                <p:nvPr/>
              </p:nvSpPr>
              <p:spPr bwMode="auto">
                <a:xfrm>
                  <a:off x="4169" y="3740"/>
                  <a:ext cx="285" cy="4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>
                    <a:spcBef>
                      <a:spcPct val="20000"/>
                    </a:spcBef>
                  </a:pPr>
                  <a:endParaRPr lang="ko-KR" altLang="ko-KR" sz="2800">
                    <a:latin typeface="Arial" pitchFamily="34" charset="0"/>
                  </a:endParaRPr>
                </a:p>
              </p:txBody>
            </p:sp>
            <p:sp>
              <p:nvSpPr>
                <p:cNvPr id="32782" name="Rectangle 9"/>
                <p:cNvSpPr>
                  <a:spLocks noChangeArrowheads="1"/>
                </p:cNvSpPr>
                <p:nvPr/>
              </p:nvSpPr>
              <p:spPr bwMode="auto">
                <a:xfrm>
                  <a:off x="3865" y="3740"/>
                  <a:ext cx="304" cy="4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>
                    <a:spcBef>
                      <a:spcPct val="20000"/>
                    </a:spcBef>
                  </a:pPr>
                  <a:endParaRPr lang="ko-KR" altLang="ko-KR" sz="2800">
                    <a:latin typeface="Arial" pitchFamily="34" charset="0"/>
                  </a:endParaRPr>
                </a:p>
              </p:txBody>
            </p:sp>
            <p:sp>
              <p:nvSpPr>
                <p:cNvPr id="32783" name="Rectangle 10"/>
                <p:cNvSpPr>
                  <a:spLocks noChangeArrowheads="1"/>
                </p:cNvSpPr>
                <p:nvPr/>
              </p:nvSpPr>
              <p:spPr bwMode="auto">
                <a:xfrm>
                  <a:off x="3562" y="3740"/>
                  <a:ext cx="303" cy="4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>
                    <a:spcBef>
                      <a:spcPct val="20000"/>
                    </a:spcBef>
                  </a:pPr>
                  <a:endParaRPr lang="ko-KR" altLang="ko-KR" sz="2800">
                    <a:latin typeface="Arial" pitchFamily="34" charset="0"/>
                  </a:endParaRPr>
                </a:p>
              </p:txBody>
            </p:sp>
            <p:sp>
              <p:nvSpPr>
                <p:cNvPr id="32784" name="Rectangle 11"/>
                <p:cNvSpPr>
                  <a:spLocks noChangeArrowheads="1"/>
                </p:cNvSpPr>
                <p:nvPr/>
              </p:nvSpPr>
              <p:spPr bwMode="auto">
                <a:xfrm>
                  <a:off x="3282" y="3740"/>
                  <a:ext cx="280" cy="4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>
                    <a:spcBef>
                      <a:spcPct val="20000"/>
                    </a:spcBef>
                  </a:pPr>
                  <a:endParaRPr lang="ko-KR" altLang="ko-KR" sz="2800">
                    <a:latin typeface="Arial" pitchFamily="34" charset="0"/>
                  </a:endParaRPr>
                </a:p>
              </p:txBody>
            </p:sp>
            <p:sp>
              <p:nvSpPr>
                <p:cNvPr id="32785" name="Rectangle 12"/>
                <p:cNvSpPr>
                  <a:spLocks noChangeArrowheads="1"/>
                </p:cNvSpPr>
                <p:nvPr/>
              </p:nvSpPr>
              <p:spPr bwMode="auto">
                <a:xfrm>
                  <a:off x="2962" y="3740"/>
                  <a:ext cx="320" cy="4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>
                    <a:spcBef>
                      <a:spcPct val="20000"/>
                    </a:spcBef>
                  </a:pPr>
                  <a:endParaRPr lang="ko-KR" altLang="ko-KR" sz="2800">
                    <a:latin typeface="Arial" pitchFamily="34" charset="0"/>
                  </a:endParaRPr>
                </a:p>
              </p:txBody>
            </p:sp>
            <p:sp>
              <p:nvSpPr>
                <p:cNvPr id="32786" name="Rectangle 13"/>
                <p:cNvSpPr>
                  <a:spLocks noChangeArrowheads="1"/>
                </p:cNvSpPr>
                <p:nvPr/>
              </p:nvSpPr>
              <p:spPr bwMode="auto">
                <a:xfrm>
                  <a:off x="2683" y="3740"/>
                  <a:ext cx="279" cy="4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>
                    <a:spcBef>
                      <a:spcPct val="20000"/>
                    </a:spcBef>
                  </a:pPr>
                  <a:endParaRPr lang="ko-KR" altLang="ko-KR" sz="2800">
                    <a:latin typeface="Arial" pitchFamily="34" charset="0"/>
                  </a:endParaRPr>
                </a:p>
              </p:txBody>
            </p:sp>
            <p:sp>
              <p:nvSpPr>
                <p:cNvPr id="32787" name="Rectangle 14"/>
                <p:cNvSpPr>
                  <a:spLocks noChangeArrowheads="1"/>
                </p:cNvSpPr>
                <p:nvPr/>
              </p:nvSpPr>
              <p:spPr bwMode="auto">
                <a:xfrm>
                  <a:off x="2403" y="3740"/>
                  <a:ext cx="280" cy="4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>
                    <a:spcBef>
                      <a:spcPct val="20000"/>
                    </a:spcBef>
                  </a:pPr>
                  <a:endParaRPr lang="ko-KR" altLang="ko-KR" sz="2800">
                    <a:latin typeface="Arial" pitchFamily="34" charset="0"/>
                  </a:endParaRPr>
                </a:p>
              </p:txBody>
            </p:sp>
            <p:sp>
              <p:nvSpPr>
                <p:cNvPr id="32788" name="Rectangle 15"/>
                <p:cNvSpPr>
                  <a:spLocks noChangeArrowheads="1"/>
                </p:cNvSpPr>
                <p:nvPr/>
              </p:nvSpPr>
              <p:spPr bwMode="auto">
                <a:xfrm>
                  <a:off x="2084" y="3740"/>
                  <a:ext cx="319" cy="423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>
                    <a:spcBef>
                      <a:spcPct val="20000"/>
                    </a:spcBef>
                  </a:pPr>
                  <a:endParaRPr lang="ko-KR" altLang="ko-KR" sz="2800">
                    <a:latin typeface="Arial" pitchFamily="34" charset="0"/>
                  </a:endParaRPr>
                </a:p>
              </p:txBody>
            </p:sp>
            <p:sp>
              <p:nvSpPr>
                <p:cNvPr id="32789" name="Rectangle 16"/>
                <p:cNvSpPr>
                  <a:spLocks noChangeArrowheads="1"/>
                </p:cNvSpPr>
                <p:nvPr/>
              </p:nvSpPr>
              <p:spPr bwMode="auto">
                <a:xfrm>
                  <a:off x="1804" y="3740"/>
                  <a:ext cx="280" cy="423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>
                    <a:spcBef>
                      <a:spcPct val="20000"/>
                    </a:spcBef>
                  </a:pPr>
                  <a:endParaRPr lang="ko-KR" altLang="ko-KR" sz="2800">
                    <a:latin typeface="Arial" pitchFamily="34" charset="0"/>
                  </a:endParaRPr>
                </a:p>
              </p:txBody>
            </p:sp>
            <p:sp>
              <p:nvSpPr>
                <p:cNvPr id="32790" name="Rectangle 17"/>
                <p:cNvSpPr>
                  <a:spLocks noChangeArrowheads="1"/>
                </p:cNvSpPr>
                <p:nvPr/>
              </p:nvSpPr>
              <p:spPr bwMode="auto">
                <a:xfrm>
                  <a:off x="1525" y="3740"/>
                  <a:ext cx="279" cy="423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>
                    <a:spcBef>
                      <a:spcPct val="20000"/>
                    </a:spcBef>
                  </a:pPr>
                  <a:endParaRPr lang="ko-KR" altLang="ko-KR" sz="2800">
                    <a:latin typeface="Arial" pitchFamily="34" charset="0"/>
                  </a:endParaRPr>
                </a:p>
              </p:txBody>
            </p:sp>
            <p:sp>
              <p:nvSpPr>
                <p:cNvPr id="32791" name="Rectangle 18"/>
                <p:cNvSpPr>
                  <a:spLocks noChangeArrowheads="1"/>
                </p:cNvSpPr>
                <p:nvPr/>
              </p:nvSpPr>
              <p:spPr bwMode="auto">
                <a:xfrm>
                  <a:off x="657" y="3740"/>
                  <a:ext cx="868" cy="4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400" b="1" dirty="0" smtClean="0">
                      <a:latin typeface="+mn-ea"/>
                      <a:ea typeface="+mn-ea"/>
                      <a:cs typeface="휴먼명조"/>
                    </a:rPr>
                    <a:t>Control</a:t>
                  </a:r>
                  <a:endParaRPr lang="en-US" altLang="ko-KR" sz="1400" dirty="0">
                    <a:latin typeface="+mn-ea"/>
                    <a:ea typeface="+mn-ea"/>
                  </a:endParaRPr>
                </a:p>
              </p:txBody>
            </p:sp>
            <p:sp>
              <p:nvSpPr>
                <p:cNvPr id="32792" name="Rectangle 19"/>
                <p:cNvSpPr>
                  <a:spLocks noChangeArrowheads="1"/>
                </p:cNvSpPr>
                <p:nvPr/>
              </p:nvSpPr>
              <p:spPr bwMode="auto">
                <a:xfrm>
                  <a:off x="4741" y="3317"/>
                  <a:ext cx="316" cy="4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>
                    <a:spcBef>
                      <a:spcPct val="20000"/>
                    </a:spcBef>
                  </a:pPr>
                  <a:endParaRPr lang="ko-KR" altLang="ko-KR" sz="2800">
                    <a:latin typeface="Arial" pitchFamily="34" charset="0"/>
                  </a:endParaRPr>
                </a:p>
              </p:txBody>
            </p:sp>
            <p:sp>
              <p:nvSpPr>
                <p:cNvPr id="32793" name="Rectangle 20"/>
                <p:cNvSpPr>
                  <a:spLocks noChangeArrowheads="1"/>
                </p:cNvSpPr>
                <p:nvPr/>
              </p:nvSpPr>
              <p:spPr bwMode="auto">
                <a:xfrm>
                  <a:off x="4454" y="3317"/>
                  <a:ext cx="287" cy="4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>
                    <a:spcBef>
                      <a:spcPct val="20000"/>
                    </a:spcBef>
                  </a:pPr>
                  <a:endParaRPr lang="ko-KR" altLang="ko-KR" sz="2800">
                    <a:latin typeface="Arial" pitchFamily="34" charset="0"/>
                  </a:endParaRPr>
                </a:p>
              </p:txBody>
            </p:sp>
            <p:sp>
              <p:nvSpPr>
                <p:cNvPr id="32794" name="Rectangle 21"/>
                <p:cNvSpPr>
                  <a:spLocks noChangeArrowheads="1"/>
                </p:cNvSpPr>
                <p:nvPr/>
              </p:nvSpPr>
              <p:spPr bwMode="auto">
                <a:xfrm>
                  <a:off x="4169" y="3317"/>
                  <a:ext cx="285" cy="4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>
                    <a:spcBef>
                      <a:spcPct val="20000"/>
                    </a:spcBef>
                  </a:pPr>
                  <a:endParaRPr lang="ko-KR" altLang="ko-KR" sz="2800">
                    <a:latin typeface="Arial" pitchFamily="34" charset="0"/>
                  </a:endParaRPr>
                </a:p>
              </p:txBody>
            </p:sp>
            <p:sp>
              <p:nvSpPr>
                <p:cNvPr id="32795" name="Rectangle 22"/>
                <p:cNvSpPr>
                  <a:spLocks noChangeArrowheads="1"/>
                </p:cNvSpPr>
                <p:nvPr/>
              </p:nvSpPr>
              <p:spPr bwMode="auto">
                <a:xfrm>
                  <a:off x="3865" y="3317"/>
                  <a:ext cx="304" cy="4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>
                    <a:spcBef>
                      <a:spcPct val="20000"/>
                    </a:spcBef>
                  </a:pPr>
                  <a:endParaRPr lang="ko-KR" altLang="ko-KR" sz="2800">
                    <a:latin typeface="Arial" pitchFamily="34" charset="0"/>
                  </a:endParaRPr>
                </a:p>
              </p:txBody>
            </p:sp>
            <p:sp>
              <p:nvSpPr>
                <p:cNvPr id="32796" name="Rectangle 23"/>
                <p:cNvSpPr>
                  <a:spLocks noChangeArrowheads="1"/>
                </p:cNvSpPr>
                <p:nvPr/>
              </p:nvSpPr>
              <p:spPr bwMode="auto">
                <a:xfrm>
                  <a:off x="3562" y="3317"/>
                  <a:ext cx="303" cy="4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>
                    <a:spcBef>
                      <a:spcPct val="20000"/>
                    </a:spcBef>
                  </a:pPr>
                  <a:endParaRPr lang="ko-KR" altLang="ko-KR" sz="2800">
                    <a:latin typeface="Arial" pitchFamily="34" charset="0"/>
                  </a:endParaRPr>
                </a:p>
              </p:txBody>
            </p:sp>
            <p:sp>
              <p:nvSpPr>
                <p:cNvPr id="32797" name="Rectangle 24"/>
                <p:cNvSpPr>
                  <a:spLocks noChangeArrowheads="1"/>
                </p:cNvSpPr>
                <p:nvPr/>
              </p:nvSpPr>
              <p:spPr bwMode="auto">
                <a:xfrm>
                  <a:off x="3282" y="3317"/>
                  <a:ext cx="280" cy="4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>
                    <a:spcBef>
                      <a:spcPct val="20000"/>
                    </a:spcBef>
                  </a:pPr>
                  <a:endParaRPr lang="ko-KR" altLang="ko-KR" sz="2800">
                    <a:latin typeface="Arial" pitchFamily="34" charset="0"/>
                  </a:endParaRPr>
                </a:p>
              </p:txBody>
            </p:sp>
            <p:sp>
              <p:nvSpPr>
                <p:cNvPr id="32798" name="Rectangle 25"/>
                <p:cNvSpPr>
                  <a:spLocks noChangeArrowheads="1"/>
                </p:cNvSpPr>
                <p:nvPr/>
              </p:nvSpPr>
              <p:spPr bwMode="auto">
                <a:xfrm>
                  <a:off x="2962" y="3317"/>
                  <a:ext cx="320" cy="4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>
                    <a:spcBef>
                      <a:spcPct val="20000"/>
                    </a:spcBef>
                  </a:pPr>
                  <a:endParaRPr lang="ko-KR" altLang="ko-KR" sz="2800">
                    <a:latin typeface="Arial" pitchFamily="34" charset="0"/>
                  </a:endParaRPr>
                </a:p>
              </p:txBody>
            </p:sp>
            <p:sp>
              <p:nvSpPr>
                <p:cNvPr id="32799" name="Rectangle 26"/>
                <p:cNvSpPr>
                  <a:spLocks noChangeArrowheads="1"/>
                </p:cNvSpPr>
                <p:nvPr/>
              </p:nvSpPr>
              <p:spPr bwMode="auto">
                <a:xfrm>
                  <a:off x="2683" y="3317"/>
                  <a:ext cx="279" cy="4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>
                    <a:spcBef>
                      <a:spcPct val="20000"/>
                    </a:spcBef>
                  </a:pPr>
                  <a:endParaRPr lang="ko-KR" altLang="ko-KR" sz="2800">
                    <a:latin typeface="Arial" pitchFamily="34" charset="0"/>
                  </a:endParaRPr>
                </a:p>
              </p:txBody>
            </p:sp>
            <p:sp>
              <p:nvSpPr>
                <p:cNvPr id="32800" name="Rectangle 27"/>
                <p:cNvSpPr>
                  <a:spLocks noChangeArrowheads="1"/>
                </p:cNvSpPr>
                <p:nvPr/>
              </p:nvSpPr>
              <p:spPr bwMode="auto">
                <a:xfrm>
                  <a:off x="2403" y="3317"/>
                  <a:ext cx="280" cy="4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>
                    <a:spcBef>
                      <a:spcPct val="20000"/>
                    </a:spcBef>
                  </a:pPr>
                  <a:endParaRPr lang="ko-KR" altLang="ko-KR" sz="2800">
                    <a:latin typeface="Arial" pitchFamily="34" charset="0"/>
                  </a:endParaRPr>
                </a:p>
              </p:txBody>
            </p:sp>
            <p:sp>
              <p:nvSpPr>
                <p:cNvPr id="32801" name="Rectangle 28"/>
                <p:cNvSpPr>
                  <a:spLocks noChangeArrowheads="1"/>
                </p:cNvSpPr>
                <p:nvPr/>
              </p:nvSpPr>
              <p:spPr bwMode="auto">
                <a:xfrm>
                  <a:off x="2084" y="3317"/>
                  <a:ext cx="319" cy="423"/>
                </a:xfrm>
                <a:prstGeom prst="rect">
                  <a:avLst/>
                </a:prstGeom>
                <a:solidFill>
                  <a:srgbClr val="99FF6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>
                    <a:spcBef>
                      <a:spcPct val="20000"/>
                    </a:spcBef>
                  </a:pPr>
                  <a:endParaRPr lang="ko-KR" altLang="ko-KR" sz="2800">
                    <a:latin typeface="Arial" pitchFamily="34" charset="0"/>
                  </a:endParaRPr>
                </a:p>
              </p:txBody>
            </p:sp>
            <p:sp>
              <p:nvSpPr>
                <p:cNvPr id="32802" name="Rectangle 29"/>
                <p:cNvSpPr>
                  <a:spLocks noChangeArrowheads="1"/>
                </p:cNvSpPr>
                <p:nvPr/>
              </p:nvSpPr>
              <p:spPr bwMode="auto">
                <a:xfrm>
                  <a:off x="1804" y="3317"/>
                  <a:ext cx="280" cy="423"/>
                </a:xfrm>
                <a:prstGeom prst="rect">
                  <a:avLst/>
                </a:prstGeom>
                <a:solidFill>
                  <a:srgbClr val="99FF6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>
                    <a:spcBef>
                      <a:spcPct val="20000"/>
                    </a:spcBef>
                  </a:pPr>
                  <a:endParaRPr lang="ko-KR" altLang="ko-KR" sz="2800">
                    <a:latin typeface="Arial" pitchFamily="34" charset="0"/>
                  </a:endParaRPr>
                </a:p>
              </p:txBody>
            </p:sp>
            <p:sp>
              <p:nvSpPr>
                <p:cNvPr id="32803" name="Rectangle 30"/>
                <p:cNvSpPr>
                  <a:spLocks noChangeArrowheads="1"/>
                </p:cNvSpPr>
                <p:nvPr/>
              </p:nvSpPr>
              <p:spPr bwMode="auto">
                <a:xfrm>
                  <a:off x="1525" y="3317"/>
                  <a:ext cx="279" cy="423"/>
                </a:xfrm>
                <a:prstGeom prst="rect">
                  <a:avLst/>
                </a:prstGeom>
                <a:solidFill>
                  <a:srgbClr val="99FF6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>
                    <a:spcBef>
                      <a:spcPct val="20000"/>
                    </a:spcBef>
                  </a:pPr>
                  <a:endParaRPr lang="ko-KR" altLang="ko-KR" sz="2800">
                    <a:latin typeface="Arial" pitchFamily="34" charset="0"/>
                  </a:endParaRPr>
                </a:p>
              </p:txBody>
            </p:sp>
            <p:sp>
              <p:nvSpPr>
                <p:cNvPr id="32804" name="Rectangle 31"/>
                <p:cNvSpPr>
                  <a:spLocks noChangeArrowheads="1"/>
                </p:cNvSpPr>
                <p:nvPr/>
              </p:nvSpPr>
              <p:spPr bwMode="auto">
                <a:xfrm>
                  <a:off x="657" y="3317"/>
                  <a:ext cx="868" cy="4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400" b="1" dirty="0" err="1" smtClean="0">
                      <a:latin typeface="Arial" pitchFamily="34" charset="0"/>
                    </a:rPr>
                    <a:t>BackGround</a:t>
                  </a:r>
                  <a:endParaRPr lang="en-US" altLang="ko-KR" sz="1400" b="1" dirty="0">
                    <a:latin typeface="+mn-ea"/>
                    <a:ea typeface="+mn-ea"/>
                  </a:endParaRPr>
                </a:p>
              </p:txBody>
            </p:sp>
            <p:sp>
              <p:nvSpPr>
                <p:cNvPr id="32805" name="Rectangle 32"/>
                <p:cNvSpPr>
                  <a:spLocks noChangeArrowheads="1"/>
                </p:cNvSpPr>
                <p:nvPr/>
              </p:nvSpPr>
              <p:spPr bwMode="auto">
                <a:xfrm>
                  <a:off x="4741" y="3008"/>
                  <a:ext cx="316" cy="309"/>
                </a:xfrm>
                <a:prstGeom prst="rect">
                  <a:avLst/>
                </a:prstGeom>
                <a:solidFill>
                  <a:srgbClr val="0066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>
                      <a:latin typeface="Arial" pitchFamily="34" charset="0"/>
                      <a:ea typeface="휴먼명조"/>
                      <a:cs typeface="휴먼명조"/>
                    </a:rPr>
                    <a:t>10</a:t>
                  </a:r>
                  <a:endParaRPr lang="en-US" altLang="ko-KR" sz="1200">
                    <a:latin typeface="Arial" pitchFamily="34" charset="0"/>
                  </a:endParaRPr>
                </a:p>
              </p:txBody>
            </p:sp>
            <p:sp>
              <p:nvSpPr>
                <p:cNvPr id="32806" name="Rectangle 33"/>
                <p:cNvSpPr>
                  <a:spLocks noChangeArrowheads="1"/>
                </p:cNvSpPr>
                <p:nvPr/>
              </p:nvSpPr>
              <p:spPr bwMode="auto">
                <a:xfrm>
                  <a:off x="4454" y="3008"/>
                  <a:ext cx="287" cy="309"/>
                </a:xfrm>
                <a:prstGeom prst="rect">
                  <a:avLst/>
                </a:prstGeom>
                <a:solidFill>
                  <a:srgbClr val="CC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>
                      <a:latin typeface="Arial" pitchFamily="34" charset="0"/>
                      <a:ea typeface="휴먼명조"/>
                      <a:cs typeface="휴먼명조"/>
                    </a:rPr>
                    <a:t>5</a:t>
                  </a:r>
                  <a:endParaRPr lang="en-US" altLang="ko-KR" sz="1200">
                    <a:latin typeface="Arial" pitchFamily="34" charset="0"/>
                  </a:endParaRPr>
                </a:p>
              </p:txBody>
            </p:sp>
            <p:sp>
              <p:nvSpPr>
                <p:cNvPr id="32807" name="Rectangle 34"/>
                <p:cNvSpPr>
                  <a:spLocks noChangeArrowheads="1"/>
                </p:cNvSpPr>
                <p:nvPr/>
              </p:nvSpPr>
              <p:spPr bwMode="auto">
                <a:xfrm>
                  <a:off x="4169" y="3008"/>
                  <a:ext cx="285" cy="3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>
                      <a:latin typeface="Arial" pitchFamily="34" charset="0"/>
                      <a:ea typeface="휴먼명조"/>
                      <a:cs typeface="휴먼명조"/>
                    </a:rPr>
                    <a:t>1</a:t>
                  </a:r>
                  <a:endParaRPr lang="en-US" altLang="ko-KR" sz="1200">
                    <a:latin typeface="Arial" pitchFamily="34" charset="0"/>
                  </a:endParaRPr>
                </a:p>
              </p:txBody>
            </p:sp>
            <p:sp>
              <p:nvSpPr>
                <p:cNvPr id="32808" name="Rectangle 35"/>
                <p:cNvSpPr>
                  <a:spLocks noChangeArrowheads="1"/>
                </p:cNvSpPr>
                <p:nvPr/>
              </p:nvSpPr>
              <p:spPr bwMode="auto">
                <a:xfrm>
                  <a:off x="3865" y="3008"/>
                  <a:ext cx="304" cy="309"/>
                </a:xfrm>
                <a:prstGeom prst="rect">
                  <a:avLst/>
                </a:prstGeom>
                <a:solidFill>
                  <a:srgbClr val="0066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>
                      <a:latin typeface="Arial" pitchFamily="34" charset="0"/>
                      <a:ea typeface="휴먼명조"/>
                      <a:cs typeface="휴먼명조"/>
                    </a:rPr>
                    <a:t>10</a:t>
                  </a:r>
                  <a:endParaRPr lang="en-US" altLang="ko-KR" sz="1200">
                    <a:latin typeface="Arial" pitchFamily="34" charset="0"/>
                  </a:endParaRPr>
                </a:p>
              </p:txBody>
            </p:sp>
            <p:sp>
              <p:nvSpPr>
                <p:cNvPr id="32809" name="Rectangle 36"/>
                <p:cNvSpPr>
                  <a:spLocks noChangeArrowheads="1"/>
                </p:cNvSpPr>
                <p:nvPr/>
              </p:nvSpPr>
              <p:spPr bwMode="auto">
                <a:xfrm>
                  <a:off x="3562" y="3008"/>
                  <a:ext cx="303" cy="309"/>
                </a:xfrm>
                <a:prstGeom prst="rect">
                  <a:avLst/>
                </a:prstGeom>
                <a:solidFill>
                  <a:srgbClr val="CC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>
                      <a:latin typeface="Arial" pitchFamily="34" charset="0"/>
                      <a:ea typeface="휴먼명조"/>
                      <a:cs typeface="휴먼명조"/>
                    </a:rPr>
                    <a:t>5</a:t>
                  </a:r>
                  <a:endParaRPr lang="en-US" altLang="ko-KR" sz="1200">
                    <a:latin typeface="Arial" pitchFamily="34" charset="0"/>
                  </a:endParaRPr>
                </a:p>
              </p:txBody>
            </p:sp>
            <p:sp>
              <p:nvSpPr>
                <p:cNvPr id="32810" name="Rectangle 37"/>
                <p:cNvSpPr>
                  <a:spLocks noChangeArrowheads="1"/>
                </p:cNvSpPr>
                <p:nvPr/>
              </p:nvSpPr>
              <p:spPr bwMode="auto">
                <a:xfrm>
                  <a:off x="3282" y="3008"/>
                  <a:ext cx="280" cy="309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>
                      <a:latin typeface="Arial" pitchFamily="34" charset="0"/>
                      <a:ea typeface="휴먼명조"/>
                      <a:cs typeface="휴먼명조"/>
                    </a:rPr>
                    <a:t>1</a:t>
                  </a:r>
                  <a:endParaRPr lang="en-US" altLang="ko-KR" sz="1200">
                    <a:latin typeface="Arial" pitchFamily="34" charset="0"/>
                  </a:endParaRPr>
                </a:p>
              </p:txBody>
            </p:sp>
            <p:sp>
              <p:nvSpPr>
                <p:cNvPr id="32811" name="Rectangle 38"/>
                <p:cNvSpPr>
                  <a:spLocks noChangeArrowheads="1"/>
                </p:cNvSpPr>
                <p:nvPr/>
              </p:nvSpPr>
              <p:spPr bwMode="auto">
                <a:xfrm>
                  <a:off x="2962" y="3008"/>
                  <a:ext cx="320" cy="309"/>
                </a:xfrm>
                <a:prstGeom prst="rect">
                  <a:avLst/>
                </a:prstGeom>
                <a:solidFill>
                  <a:srgbClr val="0066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>
                      <a:latin typeface="Arial" pitchFamily="34" charset="0"/>
                      <a:ea typeface="휴먼명조"/>
                      <a:cs typeface="휴먼명조"/>
                    </a:rPr>
                    <a:t>1</a:t>
                  </a:r>
                  <a:endParaRPr lang="en-US" altLang="ko-KR" sz="1200">
                    <a:latin typeface="Arial" pitchFamily="34" charset="0"/>
                  </a:endParaRPr>
                </a:p>
              </p:txBody>
            </p:sp>
            <p:sp>
              <p:nvSpPr>
                <p:cNvPr id="32812" name="Rectangle 39"/>
                <p:cNvSpPr>
                  <a:spLocks noChangeArrowheads="1"/>
                </p:cNvSpPr>
                <p:nvPr/>
              </p:nvSpPr>
              <p:spPr bwMode="auto">
                <a:xfrm>
                  <a:off x="2683" y="3008"/>
                  <a:ext cx="279" cy="309"/>
                </a:xfrm>
                <a:prstGeom prst="rect">
                  <a:avLst/>
                </a:prstGeom>
                <a:solidFill>
                  <a:srgbClr val="CC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>
                      <a:latin typeface="Arial" pitchFamily="34" charset="0"/>
                      <a:ea typeface="휴먼명조"/>
                      <a:cs typeface="휴먼명조"/>
                    </a:rPr>
                    <a:t>5</a:t>
                  </a:r>
                  <a:endParaRPr lang="en-US" altLang="ko-KR" sz="1200">
                    <a:latin typeface="Arial" pitchFamily="34" charset="0"/>
                  </a:endParaRPr>
                </a:p>
              </p:txBody>
            </p:sp>
            <p:sp>
              <p:nvSpPr>
                <p:cNvPr id="32813" name="Rectangle 40"/>
                <p:cNvSpPr>
                  <a:spLocks noChangeArrowheads="1"/>
                </p:cNvSpPr>
                <p:nvPr/>
              </p:nvSpPr>
              <p:spPr bwMode="auto">
                <a:xfrm>
                  <a:off x="2403" y="3008"/>
                  <a:ext cx="280" cy="3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>
                      <a:latin typeface="Arial" pitchFamily="34" charset="0"/>
                      <a:ea typeface="휴먼명조"/>
                      <a:cs typeface="휴먼명조"/>
                    </a:rPr>
                    <a:t>1</a:t>
                  </a:r>
                  <a:endParaRPr lang="en-US" altLang="ko-KR" sz="1200">
                    <a:latin typeface="Arial" pitchFamily="34" charset="0"/>
                  </a:endParaRPr>
                </a:p>
              </p:txBody>
            </p:sp>
            <p:sp>
              <p:nvSpPr>
                <p:cNvPr id="32814" name="Rectangle 41"/>
                <p:cNvSpPr>
                  <a:spLocks noChangeArrowheads="1"/>
                </p:cNvSpPr>
                <p:nvPr/>
              </p:nvSpPr>
              <p:spPr bwMode="auto">
                <a:xfrm>
                  <a:off x="2084" y="3008"/>
                  <a:ext cx="319" cy="309"/>
                </a:xfrm>
                <a:prstGeom prst="rect">
                  <a:avLst/>
                </a:prstGeom>
                <a:solidFill>
                  <a:srgbClr val="0066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>
                      <a:latin typeface="Arial" pitchFamily="34" charset="0"/>
                      <a:ea typeface="휴먼명조"/>
                      <a:cs typeface="휴먼명조"/>
                    </a:rPr>
                    <a:t>10</a:t>
                  </a:r>
                  <a:endParaRPr lang="en-US" altLang="ko-KR" sz="1200">
                    <a:latin typeface="Arial" pitchFamily="34" charset="0"/>
                  </a:endParaRPr>
                </a:p>
              </p:txBody>
            </p:sp>
            <p:sp>
              <p:nvSpPr>
                <p:cNvPr id="32815" name="Rectangle 42"/>
                <p:cNvSpPr>
                  <a:spLocks noChangeArrowheads="1"/>
                </p:cNvSpPr>
                <p:nvPr/>
              </p:nvSpPr>
              <p:spPr bwMode="auto">
                <a:xfrm>
                  <a:off x="1804" y="3008"/>
                  <a:ext cx="280" cy="309"/>
                </a:xfrm>
                <a:prstGeom prst="rect">
                  <a:avLst/>
                </a:prstGeom>
                <a:solidFill>
                  <a:srgbClr val="CC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>
                      <a:latin typeface="Arial" pitchFamily="34" charset="0"/>
                      <a:ea typeface="휴먼명조"/>
                      <a:cs typeface="휴먼명조"/>
                    </a:rPr>
                    <a:t>5</a:t>
                  </a:r>
                  <a:endParaRPr lang="en-US" altLang="ko-KR" sz="1200">
                    <a:latin typeface="Arial" pitchFamily="34" charset="0"/>
                  </a:endParaRPr>
                </a:p>
              </p:txBody>
            </p:sp>
            <p:sp>
              <p:nvSpPr>
                <p:cNvPr id="32816" name="Rectangle 43"/>
                <p:cNvSpPr>
                  <a:spLocks noChangeArrowheads="1"/>
                </p:cNvSpPr>
                <p:nvPr/>
              </p:nvSpPr>
              <p:spPr bwMode="auto">
                <a:xfrm>
                  <a:off x="1525" y="3008"/>
                  <a:ext cx="279" cy="3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>
                      <a:latin typeface="Arial" pitchFamily="34" charset="0"/>
                      <a:ea typeface="휴먼명조"/>
                      <a:cs typeface="휴먼명조"/>
                    </a:rPr>
                    <a:t>1</a:t>
                  </a:r>
                  <a:endParaRPr lang="en-US" altLang="ko-KR" sz="1200">
                    <a:latin typeface="Arial" pitchFamily="34" charset="0"/>
                  </a:endParaRPr>
                </a:p>
              </p:txBody>
            </p:sp>
            <p:sp>
              <p:nvSpPr>
                <p:cNvPr id="32817" name="Rectangle 44"/>
                <p:cNvSpPr>
                  <a:spLocks noChangeArrowheads="1"/>
                </p:cNvSpPr>
                <p:nvPr/>
              </p:nvSpPr>
              <p:spPr bwMode="auto">
                <a:xfrm>
                  <a:off x="1216" y="3008"/>
                  <a:ext cx="309" cy="309"/>
                </a:xfrm>
                <a:prstGeom prst="rect">
                  <a:avLst/>
                </a:prstGeom>
                <a:solidFill>
                  <a:srgbClr val="0066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>
                      <a:latin typeface="Arial" pitchFamily="34" charset="0"/>
                      <a:ea typeface="휴먼명조"/>
                      <a:cs typeface="휴먼명조"/>
                    </a:rPr>
                    <a:t>10</a:t>
                  </a:r>
                  <a:endParaRPr lang="en-US" altLang="ko-KR" sz="1200">
                    <a:latin typeface="Arial" pitchFamily="34" charset="0"/>
                  </a:endParaRPr>
                </a:p>
              </p:txBody>
            </p:sp>
            <p:sp>
              <p:nvSpPr>
                <p:cNvPr id="32818" name="Rectangle 45"/>
                <p:cNvSpPr>
                  <a:spLocks noChangeArrowheads="1"/>
                </p:cNvSpPr>
                <p:nvPr/>
              </p:nvSpPr>
              <p:spPr bwMode="auto">
                <a:xfrm>
                  <a:off x="936" y="3008"/>
                  <a:ext cx="280" cy="309"/>
                </a:xfrm>
                <a:prstGeom prst="rect">
                  <a:avLst/>
                </a:prstGeom>
                <a:solidFill>
                  <a:srgbClr val="CC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>
                      <a:latin typeface="Arial" pitchFamily="34" charset="0"/>
                      <a:ea typeface="휴먼명조"/>
                      <a:cs typeface="휴먼명조"/>
                    </a:rPr>
                    <a:t>5</a:t>
                  </a:r>
                  <a:endParaRPr lang="en-US" altLang="ko-KR" sz="1200">
                    <a:latin typeface="Arial" pitchFamily="34" charset="0"/>
                  </a:endParaRPr>
                </a:p>
              </p:txBody>
            </p:sp>
            <p:sp>
              <p:nvSpPr>
                <p:cNvPr id="32819" name="Rectangle 46"/>
                <p:cNvSpPr>
                  <a:spLocks noChangeArrowheads="1"/>
                </p:cNvSpPr>
                <p:nvPr/>
              </p:nvSpPr>
              <p:spPr bwMode="auto">
                <a:xfrm>
                  <a:off x="657" y="3008"/>
                  <a:ext cx="279" cy="3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 dirty="0" smtClean="0">
                      <a:latin typeface="Arial" pitchFamily="34" charset="0"/>
                      <a:ea typeface="휴먼명조"/>
                      <a:cs typeface="휴먼명조"/>
                    </a:rPr>
                    <a:t>1%</a:t>
                  </a:r>
                  <a:endParaRPr lang="en-US" altLang="ko-KR" sz="1200" dirty="0">
                    <a:latin typeface="Arial" pitchFamily="34" charset="0"/>
                  </a:endParaRPr>
                </a:p>
              </p:txBody>
            </p:sp>
            <p:sp>
              <p:nvSpPr>
                <p:cNvPr id="32820" name="Rectangle 47"/>
                <p:cNvSpPr>
                  <a:spLocks noChangeArrowheads="1"/>
                </p:cNvSpPr>
                <p:nvPr/>
              </p:nvSpPr>
              <p:spPr bwMode="auto">
                <a:xfrm>
                  <a:off x="4741" y="2698"/>
                  <a:ext cx="316" cy="310"/>
                </a:xfrm>
                <a:prstGeom prst="rect">
                  <a:avLst/>
                </a:prstGeom>
                <a:solidFill>
                  <a:srgbClr val="0066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>
                      <a:latin typeface="Arial" pitchFamily="34" charset="0"/>
                      <a:ea typeface="휴먼명조"/>
                      <a:cs typeface="휴먼명조"/>
                    </a:rPr>
                    <a:t>10</a:t>
                  </a:r>
                  <a:endParaRPr lang="en-US" altLang="ko-KR" sz="1200">
                    <a:latin typeface="Arial" pitchFamily="34" charset="0"/>
                  </a:endParaRPr>
                </a:p>
              </p:txBody>
            </p:sp>
            <p:sp>
              <p:nvSpPr>
                <p:cNvPr id="32821" name="Rectangle 48"/>
                <p:cNvSpPr>
                  <a:spLocks noChangeArrowheads="1"/>
                </p:cNvSpPr>
                <p:nvPr/>
              </p:nvSpPr>
              <p:spPr bwMode="auto">
                <a:xfrm>
                  <a:off x="4454" y="2698"/>
                  <a:ext cx="287" cy="310"/>
                </a:xfrm>
                <a:prstGeom prst="rect">
                  <a:avLst/>
                </a:prstGeom>
                <a:solidFill>
                  <a:srgbClr val="CC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>
                      <a:latin typeface="Arial" pitchFamily="34" charset="0"/>
                      <a:ea typeface="휴먼명조"/>
                      <a:cs typeface="휴먼명조"/>
                    </a:rPr>
                    <a:t>5</a:t>
                  </a:r>
                  <a:endParaRPr lang="en-US" altLang="ko-KR" sz="1200">
                    <a:latin typeface="Arial" pitchFamily="34" charset="0"/>
                  </a:endParaRPr>
                </a:p>
              </p:txBody>
            </p:sp>
            <p:sp>
              <p:nvSpPr>
                <p:cNvPr id="32822" name="Rectangle 49"/>
                <p:cNvSpPr>
                  <a:spLocks noChangeArrowheads="1"/>
                </p:cNvSpPr>
                <p:nvPr/>
              </p:nvSpPr>
              <p:spPr bwMode="auto">
                <a:xfrm>
                  <a:off x="4169" y="2698"/>
                  <a:ext cx="285" cy="3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>
                      <a:latin typeface="Arial" pitchFamily="34" charset="0"/>
                      <a:ea typeface="휴먼명조"/>
                      <a:cs typeface="휴먼명조"/>
                    </a:rPr>
                    <a:t>1</a:t>
                  </a:r>
                  <a:endParaRPr lang="en-US" altLang="ko-KR" sz="1200">
                    <a:latin typeface="Arial" pitchFamily="34" charset="0"/>
                  </a:endParaRPr>
                </a:p>
              </p:txBody>
            </p:sp>
            <p:sp>
              <p:nvSpPr>
                <p:cNvPr id="32823" name="Rectangle 50"/>
                <p:cNvSpPr>
                  <a:spLocks noChangeArrowheads="1"/>
                </p:cNvSpPr>
                <p:nvPr/>
              </p:nvSpPr>
              <p:spPr bwMode="auto">
                <a:xfrm>
                  <a:off x="3865" y="2698"/>
                  <a:ext cx="304" cy="310"/>
                </a:xfrm>
                <a:prstGeom prst="rect">
                  <a:avLst/>
                </a:prstGeom>
                <a:solidFill>
                  <a:srgbClr val="0066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>
                      <a:latin typeface="Arial" pitchFamily="34" charset="0"/>
                      <a:ea typeface="휴먼명조"/>
                      <a:cs typeface="휴먼명조"/>
                    </a:rPr>
                    <a:t>10</a:t>
                  </a:r>
                  <a:endParaRPr lang="en-US" altLang="ko-KR" sz="1200">
                    <a:latin typeface="Arial" pitchFamily="34" charset="0"/>
                  </a:endParaRPr>
                </a:p>
              </p:txBody>
            </p:sp>
            <p:sp>
              <p:nvSpPr>
                <p:cNvPr id="32824" name="Rectangle 51"/>
                <p:cNvSpPr>
                  <a:spLocks noChangeArrowheads="1"/>
                </p:cNvSpPr>
                <p:nvPr/>
              </p:nvSpPr>
              <p:spPr bwMode="auto">
                <a:xfrm>
                  <a:off x="3562" y="2698"/>
                  <a:ext cx="303" cy="310"/>
                </a:xfrm>
                <a:prstGeom prst="rect">
                  <a:avLst/>
                </a:prstGeom>
                <a:solidFill>
                  <a:srgbClr val="CC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>
                      <a:latin typeface="Arial" pitchFamily="34" charset="0"/>
                      <a:ea typeface="휴먼명조"/>
                      <a:cs typeface="휴먼명조"/>
                    </a:rPr>
                    <a:t>5</a:t>
                  </a:r>
                  <a:endParaRPr lang="en-US" altLang="ko-KR" sz="1200">
                    <a:latin typeface="Arial" pitchFamily="34" charset="0"/>
                  </a:endParaRPr>
                </a:p>
              </p:txBody>
            </p:sp>
            <p:sp>
              <p:nvSpPr>
                <p:cNvPr id="32825" name="Rectangle 52"/>
                <p:cNvSpPr>
                  <a:spLocks noChangeArrowheads="1"/>
                </p:cNvSpPr>
                <p:nvPr/>
              </p:nvSpPr>
              <p:spPr bwMode="auto">
                <a:xfrm>
                  <a:off x="3282" y="2698"/>
                  <a:ext cx="280" cy="31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>
                      <a:latin typeface="Arial" pitchFamily="34" charset="0"/>
                      <a:ea typeface="휴먼명조"/>
                      <a:cs typeface="휴먼명조"/>
                    </a:rPr>
                    <a:t>1</a:t>
                  </a:r>
                  <a:endParaRPr lang="en-US" altLang="ko-KR" sz="1200">
                    <a:latin typeface="Arial" pitchFamily="34" charset="0"/>
                  </a:endParaRPr>
                </a:p>
              </p:txBody>
            </p:sp>
            <p:sp>
              <p:nvSpPr>
                <p:cNvPr id="32826" name="Rectangle 53"/>
                <p:cNvSpPr>
                  <a:spLocks noChangeArrowheads="1"/>
                </p:cNvSpPr>
                <p:nvPr/>
              </p:nvSpPr>
              <p:spPr bwMode="auto">
                <a:xfrm>
                  <a:off x="2962" y="2698"/>
                  <a:ext cx="320" cy="310"/>
                </a:xfrm>
                <a:prstGeom prst="rect">
                  <a:avLst/>
                </a:prstGeom>
                <a:solidFill>
                  <a:srgbClr val="0066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>
                      <a:latin typeface="Arial" pitchFamily="34" charset="0"/>
                      <a:ea typeface="휴먼명조"/>
                      <a:cs typeface="휴먼명조"/>
                    </a:rPr>
                    <a:t>10</a:t>
                  </a:r>
                  <a:endParaRPr lang="en-US" altLang="ko-KR" sz="1200">
                    <a:latin typeface="Arial" pitchFamily="34" charset="0"/>
                  </a:endParaRPr>
                </a:p>
              </p:txBody>
            </p:sp>
            <p:sp>
              <p:nvSpPr>
                <p:cNvPr id="32827" name="Rectangle 54"/>
                <p:cNvSpPr>
                  <a:spLocks noChangeArrowheads="1"/>
                </p:cNvSpPr>
                <p:nvPr/>
              </p:nvSpPr>
              <p:spPr bwMode="auto">
                <a:xfrm>
                  <a:off x="2683" y="2698"/>
                  <a:ext cx="279" cy="310"/>
                </a:xfrm>
                <a:prstGeom prst="rect">
                  <a:avLst/>
                </a:prstGeom>
                <a:solidFill>
                  <a:srgbClr val="CC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>
                      <a:latin typeface="Arial" pitchFamily="34" charset="0"/>
                      <a:ea typeface="휴먼명조"/>
                      <a:cs typeface="휴먼명조"/>
                    </a:rPr>
                    <a:t>5</a:t>
                  </a:r>
                  <a:endParaRPr lang="en-US" altLang="ko-KR" sz="1200">
                    <a:latin typeface="Arial" pitchFamily="34" charset="0"/>
                  </a:endParaRPr>
                </a:p>
              </p:txBody>
            </p:sp>
            <p:sp>
              <p:nvSpPr>
                <p:cNvPr id="32828" name="Rectangle 55"/>
                <p:cNvSpPr>
                  <a:spLocks noChangeArrowheads="1"/>
                </p:cNvSpPr>
                <p:nvPr/>
              </p:nvSpPr>
              <p:spPr bwMode="auto">
                <a:xfrm>
                  <a:off x="2403" y="2698"/>
                  <a:ext cx="280" cy="3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>
                      <a:latin typeface="Arial" pitchFamily="34" charset="0"/>
                      <a:ea typeface="휴먼명조"/>
                      <a:cs typeface="휴먼명조"/>
                    </a:rPr>
                    <a:t>1</a:t>
                  </a:r>
                  <a:endParaRPr lang="en-US" altLang="ko-KR" sz="1200">
                    <a:latin typeface="Arial" pitchFamily="34" charset="0"/>
                  </a:endParaRPr>
                </a:p>
              </p:txBody>
            </p:sp>
            <p:sp>
              <p:nvSpPr>
                <p:cNvPr id="32829" name="Rectangle 56"/>
                <p:cNvSpPr>
                  <a:spLocks noChangeArrowheads="1"/>
                </p:cNvSpPr>
                <p:nvPr/>
              </p:nvSpPr>
              <p:spPr bwMode="auto">
                <a:xfrm>
                  <a:off x="2084" y="2698"/>
                  <a:ext cx="319" cy="310"/>
                </a:xfrm>
                <a:prstGeom prst="rect">
                  <a:avLst/>
                </a:prstGeom>
                <a:solidFill>
                  <a:srgbClr val="0066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>
                      <a:latin typeface="Arial" pitchFamily="34" charset="0"/>
                      <a:ea typeface="휴먼명조"/>
                      <a:cs typeface="휴먼명조"/>
                    </a:rPr>
                    <a:t>10</a:t>
                  </a:r>
                  <a:endParaRPr lang="en-US" altLang="ko-KR" sz="1200">
                    <a:latin typeface="Arial" pitchFamily="34" charset="0"/>
                  </a:endParaRPr>
                </a:p>
              </p:txBody>
            </p:sp>
            <p:sp>
              <p:nvSpPr>
                <p:cNvPr id="32830" name="Rectangle 57"/>
                <p:cNvSpPr>
                  <a:spLocks noChangeArrowheads="1"/>
                </p:cNvSpPr>
                <p:nvPr/>
              </p:nvSpPr>
              <p:spPr bwMode="auto">
                <a:xfrm>
                  <a:off x="1804" y="2698"/>
                  <a:ext cx="280" cy="310"/>
                </a:xfrm>
                <a:prstGeom prst="rect">
                  <a:avLst/>
                </a:prstGeom>
                <a:solidFill>
                  <a:srgbClr val="CC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>
                      <a:latin typeface="Arial" pitchFamily="34" charset="0"/>
                      <a:ea typeface="휴먼명조"/>
                      <a:cs typeface="휴먼명조"/>
                    </a:rPr>
                    <a:t>5</a:t>
                  </a:r>
                  <a:endParaRPr lang="en-US" altLang="ko-KR" sz="1200">
                    <a:latin typeface="Arial" pitchFamily="34" charset="0"/>
                  </a:endParaRPr>
                </a:p>
              </p:txBody>
            </p:sp>
            <p:sp>
              <p:nvSpPr>
                <p:cNvPr id="32831" name="Rectangle 58"/>
                <p:cNvSpPr>
                  <a:spLocks noChangeArrowheads="1"/>
                </p:cNvSpPr>
                <p:nvPr/>
              </p:nvSpPr>
              <p:spPr bwMode="auto">
                <a:xfrm>
                  <a:off x="1525" y="2698"/>
                  <a:ext cx="279" cy="3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>
                      <a:latin typeface="Arial" pitchFamily="34" charset="0"/>
                      <a:ea typeface="휴먼명조"/>
                      <a:cs typeface="휴먼명조"/>
                    </a:rPr>
                    <a:t>1</a:t>
                  </a:r>
                  <a:endParaRPr lang="en-US" altLang="ko-KR" sz="1200">
                    <a:latin typeface="Arial" pitchFamily="34" charset="0"/>
                  </a:endParaRPr>
                </a:p>
              </p:txBody>
            </p:sp>
            <p:sp>
              <p:nvSpPr>
                <p:cNvPr id="32832" name="Rectangle 59"/>
                <p:cNvSpPr>
                  <a:spLocks noChangeArrowheads="1"/>
                </p:cNvSpPr>
                <p:nvPr/>
              </p:nvSpPr>
              <p:spPr bwMode="auto">
                <a:xfrm>
                  <a:off x="1216" y="2698"/>
                  <a:ext cx="309" cy="310"/>
                </a:xfrm>
                <a:prstGeom prst="rect">
                  <a:avLst/>
                </a:prstGeom>
                <a:solidFill>
                  <a:srgbClr val="0066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>
                      <a:latin typeface="Arial" pitchFamily="34" charset="0"/>
                      <a:ea typeface="휴먼명조"/>
                      <a:cs typeface="휴먼명조"/>
                    </a:rPr>
                    <a:t>10</a:t>
                  </a:r>
                  <a:endParaRPr lang="en-US" altLang="ko-KR" sz="1200">
                    <a:latin typeface="Arial" pitchFamily="34" charset="0"/>
                  </a:endParaRPr>
                </a:p>
              </p:txBody>
            </p:sp>
            <p:sp>
              <p:nvSpPr>
                <p:cNvPr id="32833" name="Rectangle 60"/>
                <p:cNvSpPr>
                  <a:spLocks noChangeArrowheads="1"/>
                </p:cNvSpPr>
                <p:nvPr/>
              </p:nvSpPr>
              <p:spPr bwMode="auto">
                <a:xfrm>
                  <a:off x="936" y="2698"/>
                  <a:ext cx="280" cy="310"/>
                </a:xfrm>
                <a:prstGeom prst="rect">
                  <a:avLst/>
                </a:prstGeom>
                <a:solidFill>
                  <a:srgbClr val="CC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>
                      <a:latin typeface="Arial" pitchFamily="34" charset="0"/>
                      <a:ea typeface="휴먼명조"/>
                      <a:cs typeface="휴먼명조"/>
                    </a:rPr>
                    <a:t>5</a:t>
                  </a:r>
                  <a:endParaRPr lang="en-US" altLang="ko-KR" sz="1200">
                    <a:latin typeface="Arial" pitchFamily="34" charset="0"/>
                  </a:endParaRPr>
                </a:p>
              </p:txBody>
            </p:sp>
            <p:sp>
              <p:nvSpPr>
                <p:cNvPr id="32834" name="Rectangle 61"/>
                <p:cNvSpPr>
                  <a:spLocks noChangeArrowheads="1"/>
                </p:cNvSpPr>
                <p:nvPr/>
              </p:nvSpPr>
              <p:spPr bwMode="auto">
                <a:xfrm>
                  <a:off x="657" y="2698"/>
                  <a:ext cx="279" cy="3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 dirty="0" smtClean="0">
                      <a:latin typeface="Arial" pitchFamily="34" charset="0"/>
                      <a:ea typeface="휴먼명조"/>
                      <a:cs typeface="휴먼명조"/>
                    </a:rPr>
                    <a:t>1%</a:t>
                  </a:r>
                  <a:endParaRPr lang="en-US" altLang="ko-KR" sz="1200" dirty="0">
                    <a:latin typeface="Arial" pitchFamily="34" charset="0"/>
                  </a:endParaRPr>
                </a:p>
              </p:txBody>
            </p:sp>
            <p:sp>
              <p:nvSpPr>
                <p:cNvPr id="32835" name="Rectangle 62"/>
                <p:cNvSpPr>
                  <a:spLocks noChangeArrowheads="1"/>
                </p:cNvSpPr>
                <p:nvPr/>
              </p:nvSpPr>
              <p:spPr bwMode="auto">
                <a:xfrm>
                  <a:off x="4741" y="2390"/>
                  <a:ext cx="316" cy="308"/>
                </a:xfrm>
                <a:prstGeom prst="rect">
                  <a:avLst/>
                </a:prstGeom>
                <a:solidFill>
                  <a:srgbClr val="0066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>
                      <a:latin typeface="Arial" pitchFamily="34" charset="0"/>
                      <a:ea typeface="휴먼명조"/>
                      <a:cs typeface="휴먼명조"/>
                    </a:rPr>
                    <a:t>10</a:t>
                  </a:r>
                  <a:endParaRPr lang="en-US" altLang="ko-KR" sz="1200">
                    <a:latin typeface="Arial" pitchFamily="34" charset="0"/>
                  </a:endParaRPr>
                </a:p>
              </p:txBody>
            </p:sp>
            <p:sp>
              <p:nvSpPr>
                <p:cNvPr id="32836" name="Rectangle 63"/>
                <p:cNvSpPr>
                  <a:spLocks noChangeArrowheads="1"/>
                </p:cNvSpPr>
                <p:nvPr/>
              </p:nvSpPr>
              <p:spPr bwMode="auto">
                <a:xfrm>
                  <a:off x="4454" y="2390"/>
                  <a:ext cx="287" cy="308"/>
                </a:xfrm>
                <a:prstGeom prst="rect">
                  <a:avLst/>
                </a:prstGeom>
                <a:solidFill>
                  <a:srgbClr val="CC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>
                      <a:latin typeface="Arial" pitchFamily="34" charset="0"/>
                      <a:ea typeface="휴먼명조"/>
                      <a:cs typeface="휴먼명조"/>
                    </a:rPr>
                    <a:t>5</a:t>
                  </a:r>
                  <a:endParaRPr lang="en-US" altLang="ko-KR" sz="1200">
                    <a:latin typeface="Arial" pitchFamily="34" charset="0"/>
                  </a:endParaRPr>
                </a:p>
              </p:txBody>
            </p:sp>
            <p:sp>
              <p:nvSpPr>
                <p:cNvPr id="32837" name="Rectangle 64"/>
                <p:cNvSpPr>
                  <a:spLocks noChangeArrowheads="1"/>
                </p:cNvSpPr>
                <p:nvPr/>
              </p:nvSpPr>
              <p:spPr bwMode="auto">
                <a:xfrm>
                  <a:off x="4169" y="2390"/>
                  <a:ext cx="285" cy="30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>
                      <a:latin typeface="Arial" pitchFamily="34" charset="0"/>
                      <a:ea typeface="휴먼명조"/>
                      <a:cs typeface="휴먼명조"/>
                    </a:rPr>
                    <a:t>1</a:t>
                  </a:r>
                  <a:endParaRPr lang="en-US" altLang="ko-KR" sz="1200">
                    <a:latin typeface="Arial" pitchFamily="34" charset="0"/>
                  </a:endParaRPr>
                </a:p>
              </p:txBody>
            </p:sp>
            <p:sp>
              <p:nvSpPr>
                <p:cNvPr id="32838" name="Rectangle 65"/>
                <p:cNvSpPr>
                  <a:spLocks noChangeArrowheads="1"/>
                </p:cNvSpPr>
                <p:nvPr/>
              </p:nvSpPr>
              <p:spPr bwMode="auto">
                <a:xfrm>
                  <a:off x="3865" y="2390"/>
                  <a:ext cx="304" cy="308"/>
                </a:xfrm>
                <a:prstGeom prst="rect">
                  <a:avLst/>
                </a:prstGeom>
                <a:solidFill>
                  <a:srgbClr val="0066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>
                      <a:latin typeface="Arial" pitchFamily="34" charset="0"/>
                      <a:ea typeface="휴먼명조"/>
                      <a:cs typeface="휴먼명조"/>
                    </a:rPr>
                    <a:t>10</a:t>
                  </a:r>
                  <a:endParaRPr lang="en-US" altLang="ko-KR" sz="1200">
                    <a:latin typeface="Arial" pitchFamily="34" charset="0"/>
                  </a:endParaRPr>
                </a:p>
              </p:txBody>
            </p:sp>
            <p:sp>
              <p:nvSpPr>
                <p:cNvPr id="32839" name="Rectangle 66"/>
                <p:cNvSpPr>
                  <a:spLocks noChangeArrowheads="1"/>
                </p:cNvSpPr>
                <p:nvPr/>
              </p:nvSpPr>
              <p:spPr bwMode="auto">
                <a:xfrm>
                  <a:off x="3562" y="2390"/>
                  <a:ext cx="303" cy="308"/>
                </a:xfrm>
                <a:prstGeom prst="rect">
                  <a:avLst/>
                </a:prstGeom>
                <a:solidFill>
                  <a:srgbClr val="CC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>
                      <a:latin typeface="Arial" pitchFamily="34" charset="0"/>
                      <a:ea typeface="휴먼명조"/>
                      <a:cs typeface="휴먼명조"/>
                    </a:rPr>
                    <a:t>5</a:t>
                  </a:r>
                  <a:endParaRPr lang="en-US" altLang="ko-KR" sz="1200">
                    <a:latin typeface="Arial" pitchFamily="34" charset="0"/>
                  </a:endParaRPr>
                </a:p>
              </p:txBody>
            </p:sp>
            <p:sp>
              <p:nvSpPr>
                <p:cNvPr id="32840" name="Rectangle 67"/>
                <p:cNvSpPr>
                  <a:spLocks noChangeArrowheads="1"/>
                </p:cNvSpPr>
                <p:nvPr/>
              </p:nvSpPr>
              <p:spPr bwMode="auto">
                <a:xfrm>
                  <a:off x="3282" y="2390"/>
                  <a:ext cx="280" cy="30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>
                      <a:latin typeface="Arial" pitchFamily="34" charset="0"/>
                      <a:ea typeface="휴먼명조"/>
                      <a:cs typeface="휴먼명조"/>
                    </a:rPr>
                    <a:t>1</a:t>
                  </a:r>
                  <a:endParaRPr lang="en-US" altLang="ko-KR" sz="1200">
                    <a:latin typeface="Arial" pitchFamily="34" charset="0"/>
                  </a:endParaRPr>
                </a:p>
              </p:txBody>
            </p:sp>
            <p:sp>
              <p:nvSpPr>
                <p:cNvPr id="32841" name="Rectangle 68"/>
                <p:cNvSpPr>
                  <a:spLocks noChangeArrowheads="1"/>
                </p:cNvSpPr>
                <p:nvPr/>
              </p:nvSpPr>
              <p:spPr bwMode="auto">
                <a:xfrm>
                  <a:off x="2962" y="2390"/>
                  <a:ext cx="320" cy="308"/>
                </a:xfrm>
                <a:prstGeom prst="rect">
                  <a:avLst/>
                </a:prstGeom>
                <a:solidFill>
                  <a:srgbClr val="0066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>
                      <a:latin typeface="Arial" pitchFamily="34" charset="0"/>
                      <a:ea typeface="휴먼명조"/>
                      <a:cs typeface="휴먼명조"/>
                    </a:rPr>
                    <a:t>10</a:t>
                  </a:r>
                  <a:endParaRPr lang="en-US" altLang="ko-KR" sz="1200">
                    <a:latin typeface="Arial" pitchFamily="34" charset="0"/>
                  </a:endParaRPr>
                </a:p>
              </p:txBody>
            </p:sp>
            <p:sp>
              <p:nvSpPr>
                <p:cNvPr id="32842" name="Rectangle 69"/>
                <p:cNvSpPr>
                  <a:spLocks noChangeArrowheads="1"/>
                </p:cNvSpPr>
                <p:nvPr/>
              </p:nvSpPr>
              <p:spPr bwMode="auto">
                <a:xfrm>
                  <a:off x="2683" y="2390"/>
                  <a:ext cx="279" cy="308"/>
                </a:xfrm>
                <a:prstGeom prst="rect">
                  <a:avLst/>
                </a:prstGeom>
                <a:solidFill>
                  <a:srgbClr val="CC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>
                      <a:latin typeface="Arial" pitchFamily="34" charset="0"/>
                      <a:ea typeface="휴먼명조"/>
                      <a:cs typeface="휴먼명조"/>
                    </a:rPr>
                    <a:t>5</a:t>
                  </a:r>
                  <a:endParaRPr lang="en-US" altLang="ko-KR" sz="1200">
                    <a:latin typeface="Arial" pitchFamily="34" charset="0"/>
                  </a:endParaRPr>
                </a:p>
              </p:txBody>
            </p:sp>
            <p:sp>
              <p:nvSpPr>
                <p:cNvPr id="32843" name="Rectangle 70"/>
                <p:cNvSpPr>
                  <a:spLocks noChangeArrowheads="1"/>
                </p:cNvSpPr>
                <p:nvPr/>
              </p:nvSpPr>
              <p:spPr bwMode="auto">
                <a:xfrm>
                  <a:off x="2403" y="2390"/>
                  <a:ext cx="280" cy="30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>
                      <a:latin typeface="Arial" pitchFamily="34" charset="0"/>
                      <a:ea typeface="휴먼명조"/>
                      <a:cs typeface="휴먼명조"/>
                    </a:rPr>
                    <a:t>1</a:t>
                  </a:r>
                  <a:endParaRPr lang="en-US" altLang="ko-KR" sz="1200">
                    <a:latin typeface="Arial" pitchFamily="34" charset="0"/>
                  </a:endParaRPr>
                </a:p>
              </p:txBody>
            </p:sp>
            <p:sp>
              <p:nvSpPr>
                <p:cNvPr id="32844" name="Rectangle 71"/>
                <p:cNvSpPr>
                  <a:spLocks noChangeArrowheads="1"/>
                </p:cNvSpPr>
                <p:nvPr/>
              </p:nvSpPr>
              <p:spPr bwMode="auto">
                <a:xfrm>
                  <a:off x="2084" y="2390"/>
                  <a:ext cx="319" cy="308"/>
                </a:xfrm>
                <a:prstGeom prst="rect">
                  <a:avLst/>
                </a:prstGeom>
                <a:solidFill>
                  <a:srgbClr val="0066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>
                      <a:latin typeface="Arial" pitchFamily="34" charset="0"/>
                      <a:ea typeface="휴먼명조"/>
                      <a:cs typeface="휴먼명조"/>
                    </a:rPr>
                    <a:t>10</a:t>
                  </a:r>
                  <a:endParaRPr lang="en-US" altLang="ko-KR" sz="1200">
                    <a:latin typeface="Arial" pitchFamily="34" charset="0"/>
                  </a:endParaRPr>
                </a:p>
              </p:txBody>
            </p:sp>
            <p:sp>
              <p:nvSpPr>
                <p:cNvPr id="32845" name="Rectangle 72"/>
                <p:cNvSpPr>
                  <a:spLocks noChangeArrowheads="1"/>
                </p:cNvSpPr>
                <p:nvPr/>
              </p:nvSpPr>
              <p:spPr bwMode="auto">
                <a:xfrm>
                  <a:off x="1804" y="2390"/>
                  <a:ext cx="280" cy="308"/>
                </a:xfrm>
                <a:prstGeom prst="rect">
                  <a:avLst/>
                </a:prstGeom>
                <a:solidFill>
                  <a:srgbClr val="CC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>
                      <a:latin typeface="Arial" pitchFamily="34" charset="0"/>
                      <a:ea typeface="휴먼명조"/>
                      <a:cs typeface="휴먼명조"/>
                    </a:rPr>
                    <a:t>5</a:t>
                  </a:r>
                  <a:endParaRPr lang="en-US" altLang="ko-KR" sz="1200">
                    <a:latin typeface="Arial" pitchFamily="34" charset="0"/>
                  </a:endParaRPr>
                </a:p>
              </p:txBody>
            </p:sp>
            <p:sp>
              <p:nvSpPr>
                <p:cNvPr id="32846" name="Rectangle 73"/>
                <p:cNvSpPr>
                  <a:spLocks noChangeArrowheads="1"/>
                </p:cNvSpPr>
                <p:nvPr/>
              </p:nvSpPr>
              <p:spPr bwMode="auto">
                <a:xfrm>
                  <a:off x="1525" y="2390"/>
                  <a:ext cx="279" cy="30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>
                      <a:latin typeface="Arial" pitchFamily="34" charset="0"/>
                      <a:ea typeface="휴먼명조"/>
                      <a:cs typeface="휴먼명조"/>
                    </a:rPr>
                    <a:t>1</a:t>
                  </a:r>
                  <a:endParaRPr lang="en-US" altLang="ko-KR" sz="1200">
                    <a:latin typeface="Arial" pitchFamily="34" charset="0"/>
                  </a:endParaRPr>
                </a:p>
              </p:txBody>
            </p:sp>
            <p:sp>
              <p:nvSpPr>
                <p:cNvPr id="32847" name="Rectangle 74"/>
                <p:cNvSpPr>
                  <a:spLocks noChangeArrowheads="1"/>
                </p:cNvSpPr>
                <p:nvPr/>
              </p:nvSpPr>
              <p:spPr bwMode="auto">
                <a:xfrm>
                  <a:off x="1216" y="2390"/>
                  <a:ext cx="309" cy="308"/>
                </a:xfrm>
                <a:prstGeom prst="rect">
                  <a:avLst/>
                </a:prstGeom>
                <a:solidFill>
                  <a:srgbClr val="0066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>
                      <a:latin typeface="Arial" pitchFamily="34" charset="0"/>
                      <a:ea typeface="휴먼명조"/>
                      <a:cs typeface="휴먼명조"/>
                    </a:rPr>
                    <a:t>10</a:t>
                  </a:r>
                  <a:endParaRPr lang="en-US" altLang="ko-KR" sz="1200">
                    <a:latin typeface="Arial" pitchFamily="34" charset="0"/>
                  </a:endParaRPr>
                </a:p>
              </p:txBody>
            </p:sp>
            <p:sp>
              <p:nvSpPr>
                <p:cNvPr id="32848" name="Rectangle 75"/>
                <p:cNvSpPr>
                  <a:spLocks noChangeArrowheads="1"/>
                </p:cNvSpPr>
                <p:nvPr/>
              </p:nvSpPr>
              <p:spPr bwMode="auto">
                <a:xfrm>
                  <a:off x="936" y="2390"/>
                  <a:ext cx="280" cy="308"/>
                </a:xfrm>
                <a:prstGeom prst="rect">
                  <a:avLst/>
                </a:prstGeom>
                <a:solidFill>
                  <a:srgbClr val="CC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>
                      <a:latin typeface="Arial" pitchFamily="34" charset="0"/>
                      <a:ea typeface="휴먼명조"/>
                      <a:cs typeface="휴먼명조"/>
                    </a:rPr>
                    <a:t>5</a:t>
                  </a:r>
                  <a:endParaRPr lang="en-US" altLang="ko-KR" sz="1200">
                    <a:latin typeface="Arial" pitchFamily="34" charset="0"/>
                  </a:endParaRPr>
                </a:p>
              </p:txBody>
            </p:sp>
            <p:sp>
              <p:nvSpPr>
                <p:cNvPr id="32849" name="Rectangle 76"/>
                <p:cNvSpPr>
                  <a:spLocks noChangeArrowheads="1"/>
                </p:cNvSpPr>
                <p:nvPr/>
              </p:nvSpPr>
              <p:spPr bwMode="auto">
                <a:xfrm>
                  <a:off x="657" y="2390"/>
                  <a:ext cx="279" cy="30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200" b="1" dirty="0" smtClean="0">
                      <a:latin typeface="Arial" pitchFamily="34" charset="0"/>
                      <a:ea typeface="휴먼명조"/>
                      <a:cs typeface="휴먼명조"/>
                    </a:rPr>
                    <a:t>1%</a:t>
                  </a:r>
                  <a:endParaRPr lang="en-US" altLang="ko-KR" sz="1200" dirty="0">
                    <a:latin typeface="Arial" pitchFamily="34" charset="0"/>
                  </a:endParaRPr>
                </a:p>
              </p:txBody>
            </p:sp>
            <p:sp>
              <p:nvSpPr>
                <p:cNvPr id="32850" name="Rectangle 77"/>
                <p:cNvSpPr>
                  <a:spLocks noChangeArrowheads="1"/>
                </p:cNvSpPr>
                <p:nvPr/>
              </p:nvSpPr>
              <p:spPr bwMode="auto">
                <a:xfrm>
                  <a:off x="4169" y="2024"/>
                  <a:ext cx="888" cy="3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400" b="1" dirty="0" smtClean="0">
                      <a:latin typeface="+mn-ea"/>
                      <a:ea typeface="+mn-ea"/>
                    </a:rPr>
                    <a:t>Mixed waste</a:t>
                  </a:r>
                  <a:endParaRPr lang="en-US" altLang="ko-KR" sz="1400" b="1" dirty="0">
                    <a:latin typeface="+mn-ea"/>
                    <a:ea typeface="+mn-ea"/>
                  </a:endParaRPr>
                </a:p>
              </p:txBody>
            </p:sp>
            <p:sp>
              <p:nvSpPr>
                <p:cNvPr id="32851" name="Rectangle 78"/>
                <p:cNvSpPr>
                  <a:spLocks noChangeArrowheads="1"/>
                </p:cNvSpPr>
                <p:nvPr/>
              </p:nvSpPr>
              <p:spPr bwMode="auto">
                <a:xfrm>
                  <a:off x="3282" y="2024"/>
                  <a:ext cx="887" cy="3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400" b="1" dirty="0" smtClean="0">
                      <a:latin typeface="+mn-ea"/>
                      <a:ea typeface="+mn-ea"/>
                    </a:rPr>
                    <a:t>Industrial waste</a:t>
                  </a:r>
                  <a:endParaRPr lang="en-US" altLang="ko-KR" sz="1400" b="1" dirty="0">
                    <a:latin typeface="+mn-ea"/>
                    <a:ea typeface="+mn-ea"/>
                  </a:endParaRPr>
                </a:p>
              </p:txBody>
            </p:sp>
            <p:sp>
              <p:nvSpPr>
                <p:cNvPr id="32852" name="Rectangle 79"/>
                <p:cNvSpPr>
                  <a:spLocks noChangeArrowheads="1"/>
                </p:cNvSpPr>
                <p:nvPr/>
              </p:nvSpPr>
              <p:spPr bwMode="auto">
                <a:xfrm>
                  <a:off x="2403" y="2024"/>
                  <a:ext cx="879" cy="3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400" b="1" dirty="0" smtClean="0">
                      <a:latin typeface="+mn-ea"/>
                      <a:ea typeface="+mn-ea"/>
                    </a:rPr>
                    <a:t>Dyeing waste</a:t>
                  </a:r>
                  <a:endParaRPr lang="en-US" altLang="ko-KR" sz="1400" b="1" dirty="0">
                    <a:latin typeface="+mn-ea"/>
                    <a:ea typeface="+mn-ea"/>
                  </a:endParaRPr>
                </a:p>
              </p:txBody>
            </p:sp>
            <p:sp>
              <p:nvSpPr>
                <p:cNvPr id="32853" name="Rectangle 80"/>
                <p:cNvSpPr>
                  <a:spLocks noChangeArrowheads="1"/>
                </p:cNvSpPr>
                <p:nvPr/>
              </p:nvSpPr>
              <p:spPr bwMode="auto">
                <a:xfrm>
                  <a:off x="1525" y="2024"/>
                  <a:ext cx="878" cy="3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400" b="1" dirty="0" smtClean="0">
                      <a:latin typeface="+mn-ea"/>
                      <a:ea typeface="+mn-ea"/>
                    </a:rPr>
                    <a:t>Livestock waste</a:t>
                  </a:r>
                  <a:endParaRPr lang="en-US" altLang="ko-KR" sz="1400" b="1" dirty="0">
                    <a:latin typeface="+mn-ea"/>
                    <a:ea typeface="+mn-ea"/>
                  </a:endParaRPr>
                </a:p>
              </p:txBody>
            </p:sp>
            <p:sp>
              <p:nvSpPr>
                <p:cNvPr id="32854" name="Rectangle 81"/>
                <p:cNvSpPr>
                  <a:spLocks noChangeArrowheads="1"/>
                </p:cNvSpPr>
                <p:nvPr/>
              </p:nvSpPr>
              <p:spPr bwMode="auto">
                <a:xfrm>
                  <a:off x="657" y="2024"/>
                  <a:ext cx="868" cy="3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ko-KR" sz="1400" b="1" dirty="0" smtClean="0">
                      <a:latin typeface="+mn-ea"/>
                      <a:ea typeface="+mn-ea"/>
                    </a:rPr>
                    <a:t>Domestic sewage</a:t>
                  </a:r>
                  <a:endParaRPr lang="en-US" altLang="ko-KR" sz="1400" b="1" dirty="0">
                    <a:latin typeface="+mn-ea"/>
                    <a:ea typeface="+mn-ea"/>
                  </a:endParaRPr>
                </a:p>
              </p:txBody>
            </p:sp>
            <p:sp>
              <p:nvSpPr>
                <p:cNvPr id="32855" name="Line 82"/>
                <p:cNvSpPr>
                  <a:spLocks noChangeShapeType="1"/>
                </p:cNvSpPr>
                <p:nvPr/>
              </p:nvSpPr>
              <p:spPr bwMode="auto">
                <a:xfrm>
                  <a:off x="657" y="2024"/>
                  <a:ext cx="4400" cy="0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32856" name="Line 83"/>
                <p:cNvSpPr>
                  <a:spLocks noChangeShapeType="1"/>
                </p:cNvSpPr>
                <p:nvPr/>
              </p:nvSpPr>
              <p:spPr bwMode="auto">
                <a:xfrm>
                  <a:off x="657" y="4163"/>
                  <a:ext cx="1746" cy="0"/>
                </a:xfrm>
                <a:prstGeom prst="line">
                  <a:avLst/>
                </a:prstGeom>
                <a:noFill/>
                <a:ln w="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32857" name="Line 84"/>
                <p:cNvSpPr>
                  <a:spLocks noChangeShapeType="1"/>
                </p:cNvSpPr>
                <p:nvPr/>
              </p:nvSpPr>
              <p:spPr bwMode="auto">
                <a:xfrm>
                  <a:off x="657" y="2024"/>
                  <a:ext cx="0" cy="366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32858" name="Line 85"/>
                <p:cNvSpPr>
                  <a:spLocks noChangeShapeType="1"/>
                </p:cNvSpPr>
                <p:nvPr/>
              </p:nvSpPr>
              <p:spPr bwMode="auto">
                <a:xfrm>
                  <a:off x="5057" y="2024"/>
                  <a:ext cx="0" cy="366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32859" name="Line 86"/>
                <p:cNvSpPr>
                  <a:spLocks noChangeShapeType="1"/>
                </p:cNvSpPr>
                <p:nvPr/>
              </p:nvSpPr>
              <p:spPr bwMode="auto">
                <a:xfrm>
                  <a:off x="657" y="2390"/>
                  <a:ext cx="4400" cy="0"/>
                </a:xfrm>
                <a:prstGeom prst="line">
                  <a:avLst/>
                </a:prstGeom>
                <a:noFill/>
                <a:ln w="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32860" name="Line 87"/>
                <p:cNvSpPr>
                  <a:spLocks noChangeShapeType="1"/>
                </p:cNvSpPr>
                <p:nvPr/>
              </p:nvSpPr>
              <p:spPr bwMode="auto">
                <a:xfrm>
                  <a:off x="657" y="2698"/>
                  <a:ext cx="4400" cy="0"/>
                </a:xfrm>
                <a:prstGeom prst="line">
                  <a:avLst/>
                </a:prstGeom>
                <a:noFill/>
                <a:ln w="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32861" name="Line 88"/>
                <p:cNvSpPr>
                  <a:spLocks noChangeShapeType="1"/>
                </p:cNvSpPr>
                <p:nvPr/>
              </p:nvSpPr>
              <p:spPr bwMode="auto">
                <a:xfrm>
                  <a:off x="657" y="2390"/>
                  <a:ext cx="0" cy="1773"/>
                </a:xfrm>
                <a:prstGeom prst="line">
                  <a:avLst/>
                </a:prstGeom>
                <a:noFill/>
                <a:ln w="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32862" name="Line 89"/>
                <p:cNvSpPr>
                  <a:spLocks noChangeShapeType="1"/>
                </p:cNvSpPr>
                <p:nvPr/>
              </p:nvSpPr>
              <p:spPr bwMode="auto">
                <a:xfrm>
                  <a:off x="936" y="2390"/>
                  <a:ext cx="0" cy="927"/>
                </a:xfrm>
                <a:prstGeom prst="line">
                  <a:avLst/>
                </a:prstGeom>
                <a:noFill/>
                <a:ln w="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32863" name="Line 90"/>
                <p:cNvSpPr>
                  <a:spLocks noChangeShapeType="1"/>
                </p:cNvSpPr>
                <p:nvPr/>
              </p:nvSpPr>
              <p:spPr bwMode="auto">
                <a:xfrm>
                  <a:off x="1216" y="2390"/>
                  <a:ext cx="0" cy="927"/>
                </a:xfrm>
                <a:prstGeom prst="line">
                  <a:avLst/>
                </a:prstGeom>
                <a:noFill/>
                <a:ln w="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32864" name="Line 91"/>
                <p:cNvSpPr>
                  <a:spLocks noChangeShapeType="1"/>
                </p:cNvSpPr>
                <p:nvPr/>
              </p:nvSpPr>
              <p:spPr bwMode="auto">
                <a:xfrm>
                  <a:off x="1525" y="2390"/>
                  <a:ext cx="0" cy="1773"/>
                </a:xfrm>
                <a:prstGeom prst="line">
                  <a:avLst/>
                </a:prstGeom>
                <a:noFill/>
                <a:ln w="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32865" name="Line 92"/>
                <p:cNvSpPr>
                  <a:spLocks noChangeShapeType="1"/>
                </p:cNvSpPr>
                <p:nvPr/>
              </p:nvSpPr>
              <p:spPr bwMode="auto">
                <a:xfrm>
                  <a:off x="1804" y="2390"/>
                  <a:ext cx="0" cy="1773"/>
                </a:xfrm>
                <a:prstGeom prst="line">
                  <a:avLst/>
                </a:prstGeom>
                <a:noFill/>
                <a:ln w="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32866" name="Line 93"/>
                <p:cNvSpPr>
                  <a:spLocks noChangeShapeType="1"/>
                </p:cNvSpPr>
                <p:nvPr/>
              </p:nvSpPr>
              <p:spPr bwMode="auto">
                <a:xfrm>
                  <a:off x="2084" y="2390"/>
                  <a:ext cx="0" cy="1773"/>
                </a:xfrm>
                <a:prstGeom prst="line">
                  <a:avLst/>
                </a:prstGeom>
                <a:noFill/>
                <a:ln w="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32867" name="Line 94"/>
                <p:cNvSpPr>
                  <a:spLocks noChangeShapeType="1"/>
                </p:cNvSpPr>
                <p:nvPr/>
              </p:nvSpPr>
              <p:spPr bwMode="auto">
                <a:xfrm>
                  <a:off x="2403" y="2390"/>
                  <a:ext cx="0" cy="1773"/>
                </a:xfrm>
                <a:prstGeom prst="line">
                  <a:avLst/>
                </a:prstGeom>
                <a:noFill/>
                <a:ln w="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32868" name="Line 95"/>
                <p:cNvSpPr>
                  <a:spLocks noChangeShapeType="1"/>
                </p:cNvSpPr>
                <p:nvPr/>
              </p:nvSpPr>
              <p:spPr bwMode="auto">
                <a:xfrm>
                  <a:off x="2683" y="2390"/>
                  <a:ext cx="0" cy="927"/>
                </a:xfrm>
                <a:prstGeom prst="line">
                  <a:avLst/>
                </a:prstGeom>
                <a:noFill/>
                <a:ln w="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32869" name="Line 96"/>
                <p:cNvSpPr>
                  <a:spLocks noChangeShapeType="1"/>
                </p:cNvSpPr>
                <p:nvPr/>
              </p:nvSpPr>
              <p:spPr bwMode="auto">
                <a:xfrm>
                  <a:off x="2962" y="2390"/>
                  <a:ext cx="0" cy="927"/>
                </a:xfrm>
                <a:prstGeom prst="line">
                  <a:avLst/>
                </a:prstGeom>
                <a:noFill/>
                <a:ln w="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32870" name="Line 97"/>
                <p:cNvSpPr>
                  <a:spLocks noChangeShapeType="1"/>
                </p:cNvSpPr>
                <p:nvPr/>
              </p:nvSpPr>
              <p:spPr bwMode="auto">
                <a:xfrm>
                  <a:off x="3282" y="2390"/>
                  <a:ext cx="0" cy="927"/>
                </a:xfrm>
                <a:prstGeom prst="line">
                  <a:avLst/>
                </a:prstGeom>
                <a:noFill/>
                <a:ln w="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32871" name="Line 98"/>
                <p:cNvSpPr>
                  <a:spLocks noChangeShapeType="1"/>
                </p:cNvSpPr>
                <p:nvPr/>
              </p:nvSpPr>
              <p:spPr bwMode="auto">
                <a:xfrm>
                  <a:off x="3562" y="2390"/>
                  <a:ext cx="0" cy="927"/>
                </a:xfrm>
                <a:prstGeom prst="line">
                  <a:avLst/>
                </a:prstGeom>
                <a:noFill/>
                <a:ln w="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32872" name="Line 99"/>
                <p:cNvSpPr>
                  <a:spLocks noChangeShapeType="1"/>
                </p:cNvSpPr>
                <p:nvPr/>
              </p:nvSpPr>
              <p:spPr bwMode="auto">
                <a:xfrm>
                  <a:off x="3865" y="2390"/>
                  <a:ext cx="0" cy="927"/>
                </a:xfrm>
                <a:prstGeom prst="line">
                  <a:avLst/>
                </a:prstGeom>
                <a:noFill/>
                <a:ln w="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32873" name="Line 100"/>
                <p:cNvSpPr>
                  <a:spLocks noChangeShapeType="1"/>
                </p:cNvSpPr>
                <p:nvPr/>
              </p:nvSpPr>
              <p:spPr bwMode="auto">
                <a:xfrm>
                  <a:off x="4169" y="2390"/>
                  <a:ext cx="0" cy="927"/>
                </a:xfrm>
                <a:prstGeom prst="line">
                  <a:avLst/>
                </a:prstGeom>
                <a:noFill/>
                <a:ln w="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32874" name="Line 101"/>
                <p:cNvSpPr>
                  <a:spLocks noChangeShapeType="1"/>
                </p:cNvSpPr>
                <p:nvPr/>
              </p:nvSpPr>
              <p:spPr bwMode="auto">
                <a:xfrm>
                  <a:off x="4454" y="2390"/>
                  <a:ext cx="0" cy="927"/>
                </a:xfrm>
                <a:prstGeom prst="line">
                  <a:avLst/>
                </a:prstGeom>
                <a:noFill/>
                <a:ln w="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32875" name="Line 102"/>
                <p:cNvSpPr>
                  <a:spLocks noChangeShapeType="1"/>
                </p:cNvSpPr>
                <p:nvPr/>
              </p:nvSpPr>
              <p:spPr bwMode="auto">
                <a:xfrm>
                  <a:off x="4741" y="2390"/>
                  <a:ext cx="0" cy="927"/>
                </a:xfrm>
                <a:prstGeom prst="line">
                  <a:avLst/>
                </a:prstGeom>
                <a:noFill/>
                <a:ln w="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32876" name="Line 103"/>
                <p:cNvSpPr>
                  <a:spLocks noChangeShapeType="1"/>
                </p:cNvSpPr>
                <p:nvPr/>
              </p:nvSpPr>
              <p:spPr bwMode="auto">
                <a:xfrm>
                  <a:off x="5057" y="2390"/>
                  <a:ext cx="0" cy="927"/>
                </a:xfrm>
                <a:prstGeom prst="line">
                  <a:avLst/>
                </a:prstGeom>
                <a:noFill/>
                <a:ln w="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32877" name="Line 104"/>
                <p:cNvSpPr>
                  <a:spLocks noChangeShapeType="1"/>
                </p:cNvSpPr>
                <p:nvPr/>
              </p:nvSpPr>
              <p:spPr bwMode="auto">
                <a:xfrm>
                  <a:off x="657" y="3008"/>
                  <a:ext cx="4400" cy="0"/>
                </a:xfrm>
                <a:prstGeom prst="line">
                  <a:avLst/>
                </a:prstGeom>
                <a:noFill/>
                <a:ln w="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32878" name="Line 105"/>
                <p:cNvSpPr>
                  <a:spLocks noChangeShapeType="1"/>
                </p:cNvSpPr>
                <p:nvPr/>
              </p:nvSpPr>
              <p:spPr bwMode="auto">
                <a:xfrm>
                  <a:off x="657" y="3317"/>
                  <a:ext cx="4400" cy="0"/>
                </a:xfrm>
                <a:prstGeom prst="line">
                  <a:avLst/>
                </a:prstGeom>
                <a:noFill/>
                <a:ln w="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32879" name="Line 106"/>
                <p:cNvSpPr>
                  <a:spLocks noChangeShapeType="1"/>
                </p:cNvSpPr>
                <p:nvPr/>
              </p:nvSpPr>
              <p:spPr bwMode="auto">
                <a:xfrm>
                  <a:off x="5057" y="3317"/>
                  <a:ext cx="0" cy="846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32880" name="Line 107"/>
                <p:cNvSpPr>
                  <a:spLocks noChangeShapeType="1"/>
                </p:cNvSpPr>
                <p:nvPr/>
              </p:nvSpPr>
              <p:spPr bwMode="auto">
                <a:xfrm>
                  <a:off x="657" y="3740"/>
                  <a:ext cx="1746" cy="0"/>
                </a:xfrm>
                <a:prstGeom prst="line">
                  <a:avLst/>
                </a:prstGeom>
                <a:noFill/>
                <a:ln w="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32881" name="Line 108"/>
                <p:cNvSpPr>
                  <a:spLocks noChangeShapeType="1"/>
                </p:cNvSpPr>
                <p:nvPr/>
              </p:nvSpPr>
              <p:spPr bwMode="auto">
                <a:xfrm>
                  <a:off x="2403" y="4163"/>
                  <a:ext cx="2654" cy="0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</p:grpSp>
          <p:grpSp>
            <p:nvGrpSpPr>
              <p:cNvPr id="4" name="Group 115"/>
              <p:cNvGrpSpPr>
                <a:grpSpLocks/>
              </p:cNvGrpSpPr>
              <p:nvPr/>
            </p:nvGrpSpPr>
            <p:grpSpPr bwMode="auto">
              <a:xfrm>
                <a:off x="657" y="231"/>
                <a:ext cx="4400" cy="2156"/>
                <a:chOff x="657" y="231"/>
                <a:chExt cx="4400" cy="2156"/>
              </a:xfrm>
            </p:grpSpPr>
            <p:grpSp>
              <p:nvGrpSpPr>
                <p:cNvPr id="5" name="Group 112"/>
                <p:cNvGrpSpPr>
                  <a:grpSpLocks/>
                </p:cNvGrpSpPr>
                <p:nvPr/>
              </p:nvGrpSpPr>
              <p:grpSpPr bwMode="auto">
                <a:xfrm>
                  <a:off x="1837" y="231"/>
                  <a:ext cx="2268" cy="1702"/>
                  <a:chOff x="1837" y="231"/>
                  <a:chExt cx="2268" cy="1702"/>
                </a:xfrm>
              </p:grpSpPr>
              <p:pic>
                <p:nvPicPr>
                  <p:cNvPr id="32777" name="Picture 4" descr="선두리-지도(그림)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/>
                  <a:stretch>
                    <a:fillRect/>
                  </a:stretch>
                </p:blipFill>
                <p:spPr bwMode="auto">
                  <a:xfrm>
                    <a:off x="1837" y="231"/>
                    <a:ext cx="2268" cy="1702"/>
                  </a:xfrm>
                  <a:prstGeom prst="rect">
                    <a:avLst/>
                  </a:prstGeom>
                  <a:noFill/>
                  <a:ln w="9525">
                    <a:solidFill>
                      <a:schemeClr val="hlink"/>
                    </a:solidFill>
                    <a:miter lim="800000"/>
                    <a:headEnd/>
                    <a:tailEnd/>
                  </a:ln>
                </p:spPr>
              </p:pic>
              <p:sp>
                <p:nvSpPr>
                  <p:cNvPr id="32778" name="Rectangle 111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1344"/>
                    <a:ext cx="136" cy="13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</p:grpSp>
            <p:sp>
              <p:nvSpPr>
                <p:cNvPr id="32775" name="Line 113"/>
                <p:cNvSpPr>
                  <a:spLocks noChangeShapeType="1"/>
                </p:cNvSpPr>
                <p:nvPr/>
              </p:nvSpPr>
              <p:spPr bwMode="auto">
                <a:xfrm flipH="1">
                  <a:off x="657" y="1434"/>
                  <a:ext cx="2223" cy="95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32776" name="Line 114"/>
                <p:cNvSpPr>
                  <a:spLocks noChangeShapeType="1"/>
                </p:cNvSpPr>
                <p:nvPr/>
              </p:nvSpPr>
              <p:spPr bwMode="auto">
                <a:xfrm>
                  <a:off x="3016" y="1434"/>
                  <a:ext cx="2041" cy="95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b="1">
                    <a:latin typeface="+mn-ea"/>
                    <a:ea typeface="+mn-ea"/>
                  </a:endParaRPr>
                </a:p>
              </p:txBody>
            </p:sp>
          </p:grpSp>
        </p:grpSp>
        <p:sp>
          <p:nvSpPr>
            <p:cNvPr id="114" name="TextBox 113"/>
            <p:cNvSpPr txBox="1"/>
            <p:nvPr/>
          </p:nvSpPr>
          <p:spPr>
            <a:xfrm>
              <a:off x="4643438" y="428604"/>
              <a:ext cx="142876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err="1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Gangwha</a:t>
              </a:r>
              <a:r>
                <a:rPr lang="en-US" altLang="ko-KR" sz="1600" b="1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 Island</a:t>
              </a:r>
              <a:endParaRPr lang="ko-KR" altLang="en-US" sz="1600" b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>
          <a:xfrm>
            <a:off x="142844" y="571480"/>
            <a:ext cx="8286808" cy="504825"/>
          </a:xfrm>
        </p:spPr>
        <p:txBody>
          <a:bodyPr>
            <a:noAutofit/>
          </a:bodyPr>
          <a:lstStyle/>
          <a:p>
            <a:pPr algn="l"/>
            <a:r>
              <a:rPr lang="en-US" altLang="ko-KR" sz="32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Samplings</a:t>
            </a:r>
            <a:r>
              <a:rPr lang="ko-KR" altLang="en-US" sz="32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 sz="32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and analysis</a:t>
            </a:r>
            <a:endParaRPr lang="ko-KR" altLang="en-US" sz="2400" b="1" dirty="0" smtClean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20488" name="AutoShape 13"/>
          <p:cNvSpPr>
            <a:spLocks noChangeArrowheads="1"/>
          </p:cNvSpPr>
          <p:nvPr/>
        </p:nvSpPr>
        <p:spPr bwMode="auto">
          <a:xfrm rot="5400000">
            <a:off x="7607301" y="3679826"/>
            <a:ext cx="514350" cy="155575"/>
          </a:xfrm>
          <a:prstGeom prst="rightArrow">
            <a:avLst>
              <a:gd name="adj1" fmla="val 50000"/>
              <a:gd name="adj2" fmla="val 7477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0489" name="AutoShape 14"/>
          <p:cNvSpPr>
            <a:spLocks noChangeArrowheads="1"/>
          </p:cNvSpPr>
          <p:nvPr/>
        </p:nvSpPr>
        <p:spPr bwMode="auto">
          <a:xfrm rot="10800000">
            <a:off x="6022975" y="4981575"/>
            <a:ext cx="465138" cy="171450"/>
          </a:xfrm>
          <a:prstGeom prst="rightArrow">
            <a:avLst>
              <a:gd name="adj1" fmla="val 50000"/>
              <a:gd name="adj2" fmla="val 749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0490" name="AutoShape 15"/>
          <p:cNvSpPr>
            <a:spLocks noChangeArrowheads="1"/>
          </p:cNvSpPr>
          <p:nvPr/>
        </p:nvSpPr>
        <p:spPr bwMode="auto">
          <a:xfrm rot="10800000">
            <a:off x="2571737" y="5054600"/>
            <a:ext cx="465138" cy="171450"/>
          </a:xfrm>
          <a:prstGeom prst="rightArrow">
            <a:avLst>
              <a:gd name="adj1" fmla="val 50000"/>
              <a:gd name="adj2" fmla="val 749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50177" name="Picture 1" descr="C:\Documents and Settings\All Users\Documents\My Pictures\사진\폐기물\yslme 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00174"/>
            <a:ext cx="2520000" cy="1889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78" name="Picture 2" descr="C:\Documents and Settings\All Users\Documents\My Pictures\사진\폐기물\yslme 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1500174"/>
            <a:ext cx="2520000" cy="1889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79" name="Picture 3" descr="C:\Documents and Settings\All Users\Documents\My Pictures\사진\폐기물\yslme 0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1500174"/>
            <a:ext cx="2520000" cy="1889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80" name="Picture 4" descr="C:\Documents and Settings\All Users\Documents\My Pictures\사진\폐기물\yslme 0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4182314"/>
            <a:ext cx="2520000" cy="1889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81" name="Picture 5" descr="C:\Documents and Settings\All Users\Documents\My Pictures\사진\폐기물\yslme 07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4143380"/>
            <a:ext cx="2520000" cy="1889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82" name="Picture 6" descr="C:\Documents and Settings\All Users\Documents\My Pictures\사진\폐기물\yslme 07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110876"/>
            <a:ext cx="2520000" cy="1889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AutoShape 14"/>
          <p:cNvSpPr>
            <a:spLocks noChangeArrowheads="1"/>
          </p:cNvSpPr>
          <p:nvPr/>
        </p:nvSpPr>
        <p:spPr bwMode="auto">
          <a:xfrm>
            <a:off x="2571736" y="2285992"/>
            <a:ext cx="465138" cy="171450"/>
          </a:xfrm>
          <a:prstGeom prst="rightArrow">
            <a:avLst>
              <a:gd name="adj1" fmla="val 50000"/>
              <a:gd name="adj2" fmla="val 749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4" name="AutoShape 14"/>
          <p:cNvSpPr>
            <a:spLocks noChangeArrowheads="1"/>
          </p:cNvSpPr>
          <p:nvPr/>
        </p:nvSpPr>
        <p:spPr bwMode="auto">
          <a:xfrm>
            <a:off x="6000760" y="2357430"/>
            <a:ext cx="465138" cy="171450"/>
          </a:xfrm>
          <a:prstGeom prst="rightArrow">
            <a:avLst>
              <a:gd name="adj1" fmla="val 50000"/>
              <a:gd name="adj2" fmla="val 749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501122" cy="1066800"/>
          </a:xfrm>
        </p:spPr>
        <p:txBody>
          <a:bodyPr>
            <a:noAutofit/>
          </a:bodyPr>
          <a:lstStyle/>
          <a:p>
            <a:pPr lvl="0" algn="l">
              <a:defRPr/>
            </a:pPr>
            <a:r>
              <a:rPr lang="en-US" altLang="ko-KR" sz="32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Organic pollution and benthic response</a:t>
            </a:r>
            <a:endParaRPr lang="ko-KR" altLang="en-US" sz="32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214282" y="2071678"/>
            <a:ext cx="8632690" cy="4012670"/>
            <a:chOff x="214282" y="2071678"/>
            <a:chExt cx="8632690" cy="4012670"/>
          </a:xfrm>
        </p:grpSpPr>
        <p:grpSp>
          <p:nvGrpSpPr>
            <p:cNvPr id="7" name="그룹 6"/>
            <p:cNvGrpSpPr/>
            <p:nvPr/>
          </p:nvGrpSpPr>
          <p:grpSpPr>
            <a:xfrm>
              <a:off x="214282" y="2071678"/>
              <a:ext cx="8632690" cy="4012670"/>
              <a:chOff x="214282" y="2071678"/>
              <a:chExt cx="8632690" cy="4012670"/>
            </a:xfrm>
          </p:grpSpPr>
          <p:pic>
            <p:nvPicPr>
              <p:cNvPr id="4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>
              <a:xfrm>
                <a:off x="214282" y="2071678"/>
                <a:ext cx="4286279" cy="35719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graphicFrame>
            <p:nvGraphicFramePr>
              <p:cNvPr id="48130" name="Object 3"/>
              <p:cNvGraphicFramePr>
                <a:graphicFrameLocks noChangeAspect="1"/>
              </p:cNvGraphicFramePr>
              <p:nvPr/>
            </p:nvGraphicFramePr>
            <p:xfrm>
              <a:off x="4643438" y="2071678"/>
              <a:ext cx="4203534" cy="3571900"/>
            </p:xfrm>
            <a:graphic>
              <a:graphicData uri="http://schemas.openxmlformats.org/presentationml/2006/ole">
                <p:oleObj spid="_x0000_s59394" name="Graph" r:id="rId4" imgW="3664800" imgH="2905920" progId="">
                  <p:embed/>
                </p:oleObj>
              </a:graphicData>
            </a:graphic>
          </p:graphicFrame>
          <p:sp>
            <p:nvSpPr>
              <p:cNvPr id="5" name="TextBox 4"/>
              <p:cNvSpPr txBox="1"/>
              <p:nvPr/>
            </p:nvSpPr>
            <p:spPr>
              <a:xfrm>
                <a:off x="1142976" y="5715016"/>
                <a:ext cx="22860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b="1" dirty="0" smtClean="0">
                    <a:latin typeface="Arial Unicode MS" pitchFamily="50" charset="-127"/>
                    <a:ea typeface="Arial Unicode MS" pitchFamily="50" charset="-127"/>
                    <a:cs typeface="Arial Unicode MS" pitchFamily="50" charset="-127"/>
                  </a:rPr>
                  <a:t>Conceptual Model</a:t>
                </a:r>
                <a:endParaRPr lang="ko-KR" altLang="en-US" b="1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5572132" y="5715016"/>
                <a:ext cx="26432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b="1" dirty="0" smtClean="0">
                    <a:latin typeface="Arial Unicode MS" pitchFamily="50" charset="-127"/>
                    <a:ea typeface="Arial Unicode MS" pitchFamily="50" charset="-127"/>
                    <a:cs typeface="Arial Unicode MS" pitchFamily="50" charset="-127"/>
                  </a:rPr>
                  <a:t>Application on GSTF</a:t>
                </a:r>
                <a:endParaRPr lang="ko-KR" altLang="en-US" b="1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endParaRPr>
              </a:p>
            </p:txBody>
          </p:sp>
        </p:grpSp>
        <p:cxnSp>
          <p:nvCxnSpPr>
            <p:cNvPr id="9" name="직선 연결선 8"/>
            <p:cNvCxnSpPr/>
            <p:nvPr/>
          </p:nvCxnSpPr>
          <p:spPr>
            <a:xfrm rot="5400000">
              <a:off x="5286380" y="3615855"/>
              <a:ext cx="2428892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572396" y="4286256"/>
              <a:ext cx="100013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rgbClr val="FFFF00"/>
                  </a:solidFill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n=42 stations surveyed  in Jul-Aug 2008</a:t>
              </a:r>
              <a:endParaRPr lang="ko-KR" altLang="en-US" sz="1000" b="1" dirty="0">
                <a:solidFill>
                  <a:srgbClr val="FFFF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0"/>
          <p:cNvGrpSpPr>
            <a:grpSpLocks/>
          </p:cNvGrpSpPr>
          <p:nvPr/>
        </p:nvGrpSpPr>
        <p:grpSpPr bwMode="auto">
          <a:xfrm>
            <a:off x="382588" y="1341438"/>
            <a:ext cx="8385175" cy="5094287"/>
            <a:chOff x="382588" y="1341438"/>
            <a:chExt cx="8385175" cy="5094287"/>
          </a:xfrm>
        </p:grpSpPr>
      </p:grp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285720" y="214290"/>
            <a:ext cx="858996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32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Species composition of macro-benthos in microcosm exposed to sewage sludge</a:t>
            </a:r>
            <a:endParaRPr lang="ko-KR" altLang="en-US" sz="32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785786" y="1357298"/>
            <a:ext cx="7912125" cy="5313181"/>
            <a:chOff x="500034" y="1000108"/>
            <a:chExt cx="8269315" cy="5741809"/>
          </a:xfrm>
        </p:grpSpPr>
        <p:grpSp>
          <p:nvGrpSpPr>
            <p:cNvPr id="3" name="그룹 10"/>
            <p:cNvGrpSpPr/>
            <p:nvPr/>
          </p:nvGrpSpPr>
          <p:grpSpPr>
            <a:xfrm>
              <a:off x="500034" y="1071546"/>
              <a:ext cx="4333875" cy="2808107"/>
              <a:chOff x="571472" y="1000108"/>
              <a:chExt cx="4333875" cy="2808107"/>
            </a:xfrm>
          </p:grpSpPr>
          <p:sp>
            <p:nvSpPr>
              <p:cNvPr id="4103" name="Text Box 15"/>
              <p:cNvSpPr txBox="1">
                <a:spLocks noChangeArrowheads="1"/>
              </p:cNvSpPr>
              <p:nvPr/>
            </p:nvSpPr>
            <p:spPr bwMode="auto">
              <a:xfrm>
                <a:off x="1214414" y="3500438"/>
                <a:ext cx="2357453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latin typeface="Arial Unicode MS" pitchFamily="50" charset="-127"/>
                    <a:ea typeface="Arial Unicode MS" pitchFamily="50" charset="-127"/>
                    <a:cs typeface="Arial Unicode MS" pitchFamily="50" charset="-127"/>
                  </a:rPr>
                  <a:t>&lt;Number</a:t>
                </a:r>
                <a:r>
                  <a:rPr lang="ko-KR" altLang="en-US" sz="1400" b="1" dirty="0" smtClean="0">
                    <a:latin typeface="Arial Unicode MS" pitchFamily="50" charset="-127"/>
                    <a:ea typeface="Arial Unicode MS" pitchFamily="50" charset="-127"/>
                    <a:cs typeface="Arial Unicode MS" pitchFamily="50" charset="-127"/>
                  </a:rPr>
                  <a:t> </a:t>
                </a:r>
                <a:r>
                  <a:rPr lang="en-US" altLang="ko-KR" sz="1400" b="1" dirty="0" smtClean="0">
                    <a:latin typeface="Arial Unicode MS" pitchFamily="50" charset="-127"/>
                    <a:ea typeface="Arial Unicode MS" pitchFamily="50" charset="-127"/>
                    <a:cs typeface="Arial Unicode MS" pitchFamily="50" charset="-127"/>
                  </a:rPr>
                  <a:t>of species &gt;</a:t>
                </a:r>
                <a:endParaRPr lang="en-US" altLang="ko-KR" sz="1400" b="1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endParaRPr>
              </a:p>
            </p:txBody>
          </p:sp>
          <p:pic>
            <p:nvPicPr>
              <p:cNvPr id="4098" name="Object 9"/>
              <p:cNvPicPr preferRelativeResize="0">
                <a:picLocks noRot="1"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71472" y="1000108"/>
                <a:ext cx="4333875" cy="2576512"/>
              </a:xfrm>
              <a:prstGeom prst="rect">
                <a:avLst/>
              </a:prstGeom>
              <a:noFill/>
              <a:ln w="0">
                <a:miter lim="800000"/>
                <a:headEnd/>
                <a:tailEnd/>
              </a:ln>
            </p:spPr>
          </p:pic>
        </p:grpSp>
        <p:grpSp>
          <p:nvGrpSpPr>
            <p:cNvPr id="4" name="그룹 9"/>
            <p:cNvGrpSpPr/>
            <p:nvPr/>
          </p:nvGrpSpPr>
          <p:grpSpPr>
            <a:xfrm>
              <a:off x="4357686" y="1000108"/>
              <a:ext cx="4411663" cy="2950983"/>
              <a:chOff x="4357686" y="1000108"/>
              <a:chExt cx="4411663" cy="2950983"/>
            </a:xfrm>
          </p:grpSpPr>
          <p:sp>
            <p:nvSpPr>
              <p:cNvPr id="4104" name="Text Box 17"/>
              <p:cNvSpPr txBox="1">
                <a:spLocks noChangeArrowheads="1"/>
              </p:cNvSpPr>
              <p:nvPr/>
            </p:nvSpPr>
            <p:spPr bwMode="auto">
              <a:xfrm>
                <a:off x="5286380" y="3643314"/>
                <a:ext cx="2428891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latin typeface="Arial Unicode MS" pitchFamily="50" charset="-127"/>
                    <a:ea typeface="Arial Unicode MS" pitchFamily="50" charset="-127"/>
                    <a:cs typeface="Arial Unicode MS" pitchFamily="50" charset="-127"/>
                  </a:rPr>
                  <a:t>&lt;Number of individuals&gt;</a:t>
                </a:r>
                <a:endParaRPr lang="en-US" altLang="ko-KR" sz="1400" b="1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endParaRPr>
              </a:p>
            </p:txBody>
          </p:sp>
          <p:pic>
            <p:nvPicPr>
              <p:cNvPr id="4099" name="Object 10"/>
              <p:cNvPicPr preferRelativeResize="0">
                <a:picLocks noRo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357686" y="1000108"/>
                <a:ext cx="4411663" cy="2574925"/>
              </a:xfrm>
              <a:prstGeom prst="rect">
                <a:avLst/>
              </a:prstGeom>
              <a:noFill/>
              <a:ln w="0">
                <a:miter lim="800000"/>
                <a:headEnd/>
                <a:tailEnd/>
              </a:ln>
            </p:spPr>
          </p:pic>
        </p:grpSp>
        <p:grpSp>
          <p:nvGrpSpPr>
            <p:cNvPr id="5" name="그룹 11"/>
            <p:cNvGrpSpPr/>
            <p:nvPr/>
          </p:nvGrpSpPr>
          <p:grpSpPr>
            <a:xfrm>
              <a:off x="2428860" y="3929066"/>
              <a:ext cx="4410075" cy="2812851"/>
              <a:chOff x="2857488" y="3643314"/>
              <a:chExt cx="4410075" cy="2812851"/>
            </a:xfrm>
          </p:grpSpPr>
          <p:sp>
            <p:nvSpPr>
              <p:cNvPr id="4105" name="Text Box 18"/>
              <p:cNvSpPr txBox="1">
                <a:spLocks noChangeArrowheads="1"/>
              </p:cNvSpPr>
              <p:nvPr/>
            </p:nvSpPr>
            <p:spPr bwMode="auto">
              <a:xfrm>
                <a:off x="4122738" y="6148388"/>
                <a:ext cx="115252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latin typeface="Arial Unicode MS" pitchFamily="50" charset="-127"/>
                    <a:ea typeface="Arial Unicode MS" pitchFamily="50" charset="-127"/>
                    <a:cs typeface="Arial Unicode MS" pitchFamily="50" charset="-127"/>
                  </a:rPr>
                  <a:t>&lt;Biomass&gt;</a:t>
                </a:r>
                <a:endParaRPr lang="en-US" altLang="ko-KR" sz="1400" b="1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endParaRPr>
              </a:p>
            </p:txBody>
          </p:sp>
          <p:pic>
            <p:nvPicPr>
              <p:cNvPr id="4100" name="Object 11"/>
              <p:cNvPicPr preferRelativeResize="0">
                <a:picLocks noRo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857488" y="3643314"/>
                <a:ext cx="4410075" cy="2574925"/>
              </a:xfrm>
              <a:prstGeom prst="rect">
                <a:avLst/>
              </a:prstGeom>
              <a:noFill/>
              <a:ln w="0">
                <a:miter lim="800000"/>
                <a:headEnd/>
                <a:tailEnd/>
              </a:ln>
            </p:spPr>
          </p:pic>
        </p:grpSp>
      </p:grpSp>
      <p:pic>
        <p:nvPicPr>
          <p:cNvPr id="111618" name="Picture 2" descr="http://kr.srd.yahoo.com/_ylt=A3ehCmVyJoJLYW8Ac8.8FfZ6/SIG=14ei6jmgf/EXP=1266907122/**http%3A/www.arkive.org/media/C6/C6C10241-E87E-4D65-806E-8C7925005F1B/Presentation.Medium/Lugworm-burrowing-next-to-cas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786322"/>
            <a:ext cx="2428860" cy="16241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23850" y="115888"/>
            <a:ext cx="8421688" cy="6697662"/>
            <a:chOff x="295" y="73"/>
            <a:chExt cx="5214" cy="4219"/>
          </a:xfrm>
        </p:grpSpPr>
        <p:graphicFrame>
          <p:nvGraphicFramePr>
            <p:cNvPr id="5122" name="Object 11"/>
            <p:cNvGraphicFramePr>
              <a:graphicFrameLocks noChangeAspect="1"/>
            </p:cNvGraphicFramePr>
            <p:nvPr/>
          </p:nvGraphicFramePr>
          <p:xfrm>
            <a:off x="2925" y="73"/>
            <a:ext cx="2583" cy="1386"/>
          </p:xfrm>
          <a:graphic>
            <a:graphicData uri="http://schemas.openxmlformats.org/presentationml/2006/ole">
              <p:oleObj spid="_x0000_s91138" name="차트" r:id="rId3" imgW="7743998" imgH="3866988" progId="Excel.Sheet.8">
                <p:embed/>
              </p:oleObj>
            </a:graphicData>
          </a:graphic>
        </p:graphicFrame>
        <p:graphicFrame>
          <p:nvGraphicFramePr>
            <p:cNvPr id="5123" name="Object 12"/>
            <p:cNvGraphicFramePr>
              <a:graphicFrameLocks noChangeAspect="1"/>
            </p:cNvGraphicFramePr>
            <p:nvPr/>
          </p:nvGraphicFramePr>
          <p:xfrm>
            <a:off x="295" y="1480"/>
            <a:ext cx="2583" cy="1386"/>
          </p:xfrm>
          <a:graphic>
            <a:graphicData uri="http://schemas.openxmlformats.org/presentationml/2006/ole">
              <p:oleObj spid="_x0000_s91139" name="차트" r:id="rId4" imgW="7743998" imgH="3866988" progId="Excel.Sheet.8">
                <p:embed/>
              </p:oleObj>
            </a:graphicData>
          </a:graphic>
        </p:graphicFrame>
        <p:graphicFrame>
          <p:nvGraphicFramePr>
            <p:cNvPr id="5124" name="Object 13"/>
            <p:cNvGraphicFramePr>
              <a:graphicFrameLocks noChangeAspect="1"/>
            </p:cNvGraphicFramePr>
            <p:nvPr/>
          </p:nvGraphicFramePr>
          <p:xfrm>
            <a:off x="2926" y="1480"/>
            <a:ext cx="2583" cy="1385"/>
          </p:xfrm>
          <a:graphic>
            <a:graphicData uri="http://schemas.openxmlformats.org/presentationml/2006/ole">
              <p:oleObj spid="_x0000_s91140" name="차트" r:id="rId5" imgW="7743998" imgH="3866988" progId="Excel.Sheet.8">
                <p:embed/>
              </p:oleObj>
            </a:graphicData>
          </a:graphic>
        </p:graphicFrame>
        <p:graphicFrame>
          <p:nvGraphicFramePr>
            <p:cNvPr id="5125" name="Object 14"/>
            <p:cNvGraphicFramePr>
              <a:graphicFrameLocks noChangeAspect="1"/>
            </p:cNvGraphicFramePr>
            <p:nvPr/>
          </p:nvGraphicFramePr>
          <p:xfrm>
            <a:off x="295" y="2906"/>
            <a:ext cx="2583" cy="1386"/>
          </p:xfrm>
          <a:graphic>
            <a:graphicData uri="http://schemas.openxmlformats.org/presentationml/2006/ole">
              <p:oleObj spid="_x0000_s91141" name="차트" r:id="rId6" imgW="7743998" imgH="3866988" progId="Excel.Sheet.8">
                <p:embed/>
              </p:oleObj>
            </a:graphicData>
          </a:graphic>
        </p:graphicFrame>
        <p:graphicFrame>
          <p:nvGraphicFramePr>
            <p:cNvPr id="5126" name="Object 15"/>
            <p:cNvGraphicFramePr>
              <a:graphicFrameLocks noChangeAspect="1"/>
            </p:cNvGraphicFramePr>
            <p:nvPr/>
          </p:nvGraphicFramePr>
          <p:xfrm>
            <a:off x="2926" y="2906"/>
            <a:ext cx="2583" cy="1386"/>
          </p:xfrm>
          <a:graphic>
            <a:graphicData uri="http://schemas.openxmlformats.org/presentationml/2006/ole">
              <p:oleObj spid="_x0000_s91142" name="차트" r:id="rId7" imgW="7743998" imgH="3866988" progId="Excel.Sheet.8">
                <p:embed/>
              </p:oleObj>
            </a:graphicData>
          </a:graphic>
        </p:graphicFrame>
      </p:grpSp>
      <p:sp>
        <p:nvSpPr>
          <p:cNvPr id="11283" name="Text Box 19"/>
          <p:cNvSpPr txBox="1">
            <a:spLocks noChangeArrowheads="1"/>
          </p:cNvSpPr>
          <p:nvPr/>
        </p:nvSpPr>
        <p:spPr bwMode="auto">
          <a:xfrm>
            <a:off x="357158" y="285728"/>
            <a:ext cx="419735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32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Changes in number of macro-benthos species exposed to sewage sludge</a:t>
            </a:r>
            <a:endParaRPr lang="ko-KR" altLang="en-US" sz="32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7"/>
          <p:cNvGraphicFramePr>
            <a:graphicFrameLocks/>
          </p:cNvGraphicFramePr>
          <p:nvPr/>
        </p:nvGraphicFramePr>
        <p:xfrm>
          <a:off x="4613275" y="46038"/>
          <a:ext cx="4206875" cy="2230437"/>
        </p:xfrm>
        <a:graphic>
          <a:graphicData uri="http://schemas.openxmlformats.org/presentationml/2006/ole">
            <p:oleObj spid="_x0000_s92162" name="차트" r:id="rId3" imgW="7743998" imgH="3866988" progId="Excel.Sheet.8">
              <p:embed/>
            </p:oleObj>
          </a:graphicData>
        </a:graphic>
      </p:graphicFrame>
      <p:graphicFrame>
        <p:nvGraphicFramePr>
          <p:cNvPr id="6147" name="Object 8"/>
          <p:cNvGraphicFramePr>
            <a:graphicFrameLocks noChangeAspect="1"/>
          </p:cNvGraphicFramePr>
          <p:nvPr/>
        </p:nvGraphicFramePr>
        <p:xfrm>
          <a:off x="322263" y="2320925"/>
          <a:ext cx="4208462" cy="2230438"/>
        </p:xfrm>
        <a:graphic>
          <a:graphicData uri="http://schemas.openxmlformats.org/presentationml/2006/ole">
            <p:oleObj spid="_x0000_s92163" name="차트" r:id="rId4" imgW="7743998" imgH="3866988" progId="Excel.Sheet.8">
              <p:embed/>
            </p:oleObj>
          </a:graphicData>
        </a:graphic>
      </p:graphicFrame>
      <p:graphicFrame>
        <p:nvGraphicFramePr>
          <p:cNvPr id="6148" name="Object 9"/>
          <p:cNvGraphicFramePr>
            <a:graphicFrameLocks/>
          </p:cNvGraphicFramePr>
          <p:nvPr/>
        </p:nvGraphicFramePr>
        <p:xfrm>
          <a:off x="4611688" y="2322513"/>
          <a:ext cx="4208462" cy="2230437"/>
        </p:xfrm>
        <a:graphic>
          <a:graphicData uri="http://schemas.openxmlformats.org/presentationml/2006/ole">
            <p:oleObj spid="_x0000_s92164" name="차트" r:id="rId5" imgW="7743998" imgH="3866988" progId="Excel.Sheet.8">
              <p:embed/>
            </p:oleObj>
          </a:graphicData>
        </a:graphic>
      </p:graphicFrame>
      <p:graphicFrame>
        <p:nvGraphicFramePr>
          <p:cNvPr id="6149" name="Object 10"/>
          <p:cNvGraphicFramePr>
            <a:graphicFrameLocks noChangeAspect="1"/>
          </p:cNvGraphicFramePr>
          <p:nvPr/>
        </p:nvGraphicFramePr>
        <p:xfrm>
          <a:off x="322263" y="4581525"/>
          <a:ext cx="4208462" cy="2232025"/>
        </p:xfrm>
        <a:graphic>
          <a:graphicData uri="http://schemas.openxmlformats.org/presentationml/2006/ole">
            <p:oleObj spid="_x0000_s92165" name="차트" r:id="rId6" imgW="7743998" imgH="3866988" progId="Excel.Sheet.8">
              <p:embed/>
            </p:oleObj>
          </a:graphicData>
        </a:graphic>
      </p:graphicFrame>
      <p:graphicFrame>
        <p:nvGraphicFramePr>
          <p:cNvPr id="6150" name="Object 11"/>
          <p:cNvGraphicFramePr>
            <a:graphicFrameLocks noChangeAspect="1"/>
          </p:cNvGraphicFramePr>
          <p:nvPr/>
        </p:nvGraphicFramePr>
        <p:xfrm>
          <a:off x="4610100" y="4581525"/>
          <a:ext cx="4208463" cy="2230438"/>
        </p:xfrm>
        <a:graphic>
          <a:graphicData uri="http://schemas.openxmlformats.org/presentationml/2006/ole">
            <p:oleObj spid="_x0000_s92166" name="차트" r:id="rId7" imgW="7743998" imgH="3866988" progId="Excel.Sheet.8">
              <p:embed/>
            </p:oleObj>
          </a:graphicData>
        </a:graphic>
      </p:graphicFrame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357158" y="357166"/>
            <a:ext cx="450059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32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Changes in number of macro-benthos individuals exposed to sewage sludge</a:t>
            </a:r>
            <a:endParaRPr lang="ko-KR" altLang="en-US" sz="32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/>
          <p:cNvGraphicFramePr>
            <a:graphicFrameLocks noGrp="1" noChangeAspect="1"/>
          </p:cNvGraphicFramePr>
          <p:nvPr>
            <p:ph/>
          </p:nvPr>
        </p:nvGraphicFramePr>
        <p:xfrm>
          <a:off x="500034" y="1571612"/>
          <a:ext cx="8372475" cy="4429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291" name="Text Box 6"/>
          <p:cNvSpPr txBox="1">
            <a:spLocks noChangeArrowheads="1"/>
          </p:cNvSpPr>
          <p:nvPr/>
        </p:nvSpPr>
        <p:spPr bwMode="auto">
          <a:xfrm>
            <a:off x="285720" y="357166"/>
            <a:ext cx="858996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32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Comparison of macro-benthos community indices exposed to different sludge types</a:t>
            </a:r>
            <a:endParaRPr lang="ko-KR" altLang="en-US" sz="32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115328" cy="868346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ko-KR" sz="36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Decrease in macro-benthos community indices exposed to sewage sludge</a:t>
            </a:r>
            <a:endParaRPr lang="ko-KR" altLang="en-US" sz="36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928662" y="1571612"/>
          <a:ext cx="6786611" cy="3214712"/>
        </p:xfrm>
        <a:graphic>
          <a:graphicData uri="http://schemas.openxmlformats.org/drawingml/2006/table">
            <a:tbl>
              <a:tblPr/>
              <a:tblGrid>
                <a:gridCol w="2357454"/>
                <a:gridCol w="1117421"/>
                <a:gridCol w="1712967"/>
                <a:gridCol w="1598769"/>
              </a:tblGrid>
              <a:tr h="628574">
                <a:tc>
                  <a:txBody>
                    <a:bodyPr/>
                    <a:lstStyle/>
                    <a:p>
                      <a:pPr algn="ctr"/>
                      <a:r>
                        <a:rPr lang="en-US" altLang="ko-KR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Sludge types/</a:t>
                      </a:r>
                    </a:p>
                    <a:p>
                      <a:pPr algn="ctr"/>
                      <a:r>
                        <a:rPr lang="en-US" altLang="ko-KR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Community indices</a:t>
                      </a:r>
                      <a:endParaRPr lang="ko-KR" altLang="en-US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No of species</a:t>
                      </a:r>
                      <a:endParaRPr lang="ko-KR" altLang="en-US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No of individuals</a:t>
                      </a:r>
                      <a:endParaRPr lang="ko-KR" altLang="en-US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Species diversity</a:t>
                      </a:r>
                      <a:endParaRPr lang="ko-KR" altLang="en-US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023">
                <a:tc>
                  <a:txBody>
                    <a:bodyPr/>
                    <a:lstStyle/>
                    <a:p>
                      <a:pPr algn="ctr"/>
                      <a:r>
                        <a:rPr lang="en-US" altLang="ko-KR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Domestic waste</a:t>
                      </a:r>
                      <a:endParaRPr lang="ko-KR" altLang="en-US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20.8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b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14.5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b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26.7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023">
                <a:tc>
                  <a:txBody>
                    <a:bodyPr/>
                    <a:lstStyle/>
                    <a:p>
                      <a:pPr algn="ctr"/>
                      <a:r>
                        <a:rPr lang="en-US" altLang="ko-KR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Livestock waste</a:t>
                      </a:r>
                      <a:endParaRPr lang="ko-KR" altLang="en-US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b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33.3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b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17.4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b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55.2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023">
                <a:tc>
                  <a:txBody>
                    <a:bodyPr/>
                    <a:lstStyle/>
                    <a:p>
                      <a:pPr algn="ctr"/>
                      <a:r>
                        <a:rPr lang="en-US" altLang="ko-KR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Dyeing waste</a:t>
                      </a:r>
                      <a:endParaRPr lang="ko-KR" altLang="en-US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b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37.5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b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17.4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b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57.9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023">
                <a:tc>
                  <a:txBody>
                    <a:bodyPr/>
                    <a:lstStyle/>
                    <a:p>
                      <a:pPr algn="ctr"/>
                      <a:r>
                        <a:rPr lang="en-US" altLang="ko-KR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Industrial waste</a:t>
                      </a:r>
                      <a:endParaRPr lang="ko-KR" altLang="en-US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b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41.7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b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20.3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b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63.0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023">
                <a:tc>
                  <a:txBody>
                    <a:bodyPr/>
                    <a:lstStyle/>
                    <a:p>
                      <a:pPr algn="ctr"/>
                      <a:r>
                        <a:rPr lang="en-US" altLang="ko-KR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Mixed waste</a:t>
                      </a:r>
                      <a:endParaRPr lang="ko-KR" altLang="en-US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b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20.8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b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10.1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b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22.1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023">
                <a:tc>
                  <a:txBody>
                    <a:bodyPr/>
                    <a:lstStyle/>
                    <a:p>
                      <a:pPr algn="ctr"/>
                      <a:r>
                        <a:rPr lang="en-US" altLang="ko-KR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AVG±SD</a:t>
                      </a:r>
                      <a:endParaRPr lang="ko-KR" altLang="en-US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b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30.8±9.6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b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15.9±3.8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45.0±19.1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1285860"/>
            <a:ext cx="7000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400" b="1" dirty="0" smtClean="0">
                <a:latin typeface="+mn-ea"/>
                <a:ea typeface="+mn-ea"/>
              </a:rPr>
              <a:t> </a:t>
            </a:r>
            <a:r>
              <a:rPr lang="en-US" altLang="ko-KR" sz="1400" b="1" dirty="0" smtClean="0">
                <a:latin typeface="+mn-ea"/>
                <a:ea typeface="+mn-ea"/>
              </a:rPr>
              <a:t>Unit</a:t>
            </a:r>
            <a:r>
              <a:rPr lang="ko-KR" altLang="en-US" sz="1400" b="1" dirty="0" smtClean="0">
                <a:latin typeface="+mn-ea"/>
                <a:ea typeface="+mn-ea"/>
              </a:rPr>
              <a:t> </a:t>
            </a:r>
            <a:r>
              <a:rPr lang="en-US" altLang="ko-KR" sz="1400" b="1" dirty="0" smtClean="0">
                <a:latin typeface="+mn-ea"/>
                <a:ea typeface="+mn-ea"/>
              </a:rPr>
              <a:t>:%</a:t>
            </a:r>
            <a:endParaRPr lang="ko-KR" altLang="en-US" sz="1400" b="1" dirty="0">
              <a:latin typeface="+mn-ea"/>
              <a:ea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8662" y="4929198"/>
            <a:ext cx="70009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latin typeface="+mn-ea"/>
                <a:ea typeface="+mn-ea"/>
              </a:rPr>
              <a:t>O 70% decrease in number of species in treatment </a:t>
            </a:r>
          </a:p>
          <a:p>
            <a:r>
              <a:rPr lang="en-US" altLang="ko-KR" b="1" dirty="0" smtClean="0">
                <a:latin typeface="+mn-ea"/>
              </a:rPr>
              <a:t>   </a:t>
            </a:r>
            <a:r>
              <a:rPr lang="en-US" altLang="ko-KR" b="1" dirty="0" smtClean="0">
                <a:latin typeface="+mn-ea"/>
                <a:ea typeface="+mn-ea"/>
              </a:rPr>
              <a:t>groups compared to control and background level</a:t>
            </a:r>
          </a:p>
          <a:p>
            <a:endParaRPr lang="en-US" altLang="ko-KR" b="1" dirty="0" smtClean="0">
              <a:latin typeface="+mn-ea"/>
              <a:ea typeface="+mn-ea"/>
            </a:endParaRPr>
          </a:p>
          <a:p>
            <a:r>
              <a:rPr lang="en-US" altLang="ko-KR" b="1" dirty="0" smtClean="0">
                <a:latin typeface="+mn-ea"/>
              </a:rPr>
              <a:t>O </a:t>
            </a:r>
            <a:r>
              <a:rPr lang="en-US" altLang="ko-KR" b="1" dirty="0" smtClean="0">
                <a:latin typeface="+mn-ea"/>
                <a:ea typeface="+mn-ea"/>
              </a:rPr>
              <a:t>84% decrease in number of individuals and 55% decrease </a:t>
            </a:r>
          </a:p>
          <a:p>
            <a:r>
              <a:rPr lang="en-US" altLang="ko-KR" b="1" dirty="0" smtClean="0">
                <a:latin typeface="+mn-ea"/>
              </a:rPr>
              <a:t>   </a:t>
            </a:r>
            <a:r>
              <a:rPr lang="en-US" altLang="ko-KR" b="1" dirty="0" smtClean="0">
                <a:latin typeface="+mn-ea"/>
                <a:ea typeface="+mn-ea"/>
              </a:rPr>
              <a:t>in species diversity</a:t>
            </a:r>
            <a:endParaRPr lang="ko-KR" altLang="en-US" b="1" dirty="0">
              <a:latin typeface="+mn-ea"/>
              <a:ea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643998" cy="11430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altLang="ko-KR" sz="32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Comparison in macro-benthos species composition between compost and organic fertilizer</a:t>
            </a:r>
            <a:endParaRPr lang="ko-KR" altLang="en-US" sz="3200" dirty="0"/>
          </a:p>
        </p:txBody>
      </p:sp>
      <p:grpSp>
        <p:nvGrpSpPr>
          <p:cNvPr id="12" name="그룹 11"/>
          <p:cNvGrpSpPr/>
          <p:nvPr/>
        </p:nvGrpSpPr>
        <p:grpSpPr>
          <a:xfrm>
            <a:off x="2428860" y="4286256"/>
            <a:ext cx="1000132" cy="430887"/>
            <a:chOff x="500034" y="4786322"/>
            <a:chExt cx="1000132" cy="430887"/>
          </a:xfrm>
        </p:grpSpPr>
        <p:sp>
          <p:nvSpPr>
            <p:cNvPr id="5" name="Text Box 11"/>
            <p:cNvSpPr txBox="1">
              <a:spLocks noChangeArrowheads="1"/>
            </p:cNvSpPr>
            <p:nvPr/>
          </p:nvSpPr>
          <p:spPr bwMode="auto">
            <a:xfrm>
              <a:off x="500034" y="4786322"/>
              <a:ext cx="78899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050" b="1" dirty="0" smtClean="0">
                  <a:latin typeface="+mn-ea"/>
                  <a:ea typeface="+mn-ea"/>
                </a:rPr>
                <a:t>Compost</a:t>
              </a:r>
              <a:endParaRPr lang="en-US" altLang="ko-KR" sz="1050" b="1" dirty="0" smtClean="0">
                <a:latin typeface="+mn-ea"/>
              </a:endParaRPr>
            </a:p>
            <a:p>
              <a:r>
                <a:rPr lang="en-US" altLang="ko-KR" sz="1050" b="1" dirty="0" smtClean="0">
                  <a:latin typeface="+mn-ea"/>
                  <a:ea typeface="+mn-ea"/>
                </a:rPr>
                <a:t>(debris)</a:t>
              </a:r>
              <a:endParaRPr lang="en-US" altLang="ko-KR" sz="1050" b="1" dirty="0">
                <a:latin typeface="+mn-ea"/>
                <a:ea typeface="+mn-ea"/>
              </a:endParaRPr>
            </a:p>
          </p:txBody>
        </p:sp>
        <p:sp>
          <p:nvSpPr>
            <p:cNvPr id="7" name="AutoShape 13"/>
            <p:cNvSpPr>
              <a:spLocks noChangeArrowheads="1"/>
            </p:cNvSpPr>
            <p:nvPr/>
          </p:nvSpPr>
          <p:spPr bwMode="auto">
            <a:xfrm>
              <a:off x="1142976" y="4857760"/>
              <a:ext cx="357190" cy="214314"/>
            </a:xfrm>
            <a:custGeom>
              <a:avLst/>
              <a:gdLst>
                <a:gd name="T0" fmla="*/ 1035360390 w 21600"/>
                <a:gd name="T1" fmla="*/ 0 h 21600"/>
                <a:gd name="T2" fmla="*/ 0 w 21600"/>
                <a:gd name="T3" fmla="*/ 398563826 h 21600"/>
                <a:gd name="T4" fmla="*/ 1035360390 w 21600"/>
                <a:gd name="T5" fmla="*/ 797126587 h 21600"/>
                <a:gd name="T6" fmla="*/ 1380480733 w 21600"/>
                <a:gd name="T7" fmla="*/ 398563826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 sz="700"/>
            </a:p>
          </p:txBody>
        </p:sp>
      </p:grpSp>
      <p:pic>
        <p:nvPicPr>
          <p:cNvPr id="53250" name="Object 24"/>
          <p:cNvPicPr>
            <a:picLocks noRo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46"/>
            <a:ext cx="6118225" cy="3059113"/>
          </a:xfrm>
          <a:prstGeom prst="rect">
            <a:avLst/>
          </a:prstGeom>
          <a:noFill/>
          <a:ln w="0">
            <a:miter lim="800000"/>
            <a:headEnd/>
            <a:tailEnd/>
          </a:ln>
        </p:spPr>
      </p:pic>
      <p:pic>
        <p:nvPicPr>
          <p:cNvPr id="53251" name="Object 25"/>
          <p:cNvPicPr preferRelativeResize="0">
            <a:picLocks noRo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213" y="3754438"/>
            <a:ext cx="6118225" cy="3059112"/>
          </a:xfrm>
          <a:prstGeom prst="rect">
            <a:avLst/>
          </a:prstGeom>
          <a:noFill/>
          <a:ln w="0">
            <a:miter lim="800000"/>
            <a:headEnd/>
            <a:tailEnd/>
          </a:ln>
        </p:spPr>
      </p:pic>
      <p:pic>
        <p:nvPicPr>
          <p:cNvPr id="110594" name="Picture 2" descr="http://rds.yahoo.com/_ylt=A0S020ynI4JLWGUADvOjzbkF/SIG=12tn79dfr/EXP=1266906407/**http%3a/www.19thcenturyscience.org/HMSC/HMSC-Reports/Zool-52/text/p0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3570" y="928670"/>
            <a:ext cx="2320430" cy="3140066"/>
          </a:xfrm>
          <a:prstGeom prst="rect">
            <a:avLst/>
          </a:prstGeom>
          <a:noFill/>
        </p:spPr>
      </p:pic>
      <p:grpSp>
        <p:nvGrpSpPr>
          <p:cNvPr id="11" name="그룹 10"/>
          <p:cNvGrpSpPr/>
          <p:nvPr/>
        </p:nvGrpSpPr>
        <p:grpSpPr>
          <a:xfrm>
            <a:off x="5357818" y="2214554"/>
            <a:ext cx="1634218" cy="434609"/>
            <a:chOff x="6143636" y="2143116"/>
            <a:chExt cx="2984194" cy="951237"/>
          </a:xfrm>
        </p:grpSpPr>
        <p:sp>
          <p:nvSpPr>
            <p:cNvPr id="4" name="Text Box 10"/>
            <p:cNvSpPr txBox="1">
              <a:spLocks noChangeArrowheads="1"/>
            </p:cNvSpPr>
            <p:nvPr/>
          </p:nvSpPr>
          <p:spPr bwMode="auto">
            <a:xfrm>
              <a:off x="7098699" y="2285989"/>
              <a:ext cx="2029131" cy="808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900" b="1" dirty="0" smtClean="0">
                  <a:latin typeface="+mj-ea"/>
                  <a:ea typeface="+mj-ea"/>
                </a:rPr>
                <a:t>Organic fertilizer</a:t>
              </a:r>
            </a:p>
            <a:p>
              <a:r>
                <a:rPr lang="en-US" altLang="ko-KR" sz="900" b="1" dirty="0" smtClean="0">
                  <a:latin typeface="+mj-ea"/>
                  <a:ea typeface="+mj-ea"/>
                </a:rPr>
                <a:t>(dissolved)</a:t>
              </a:r>
              <a:endParaRPr lang="en-US" altLang="ko-KR" sz="900" b="1" dirty="0">
                <a:latin typeface="+mj-ea"/>
                <a:ea typeface="+mj-ea"/>
              </a:endParaRPr>
            </a:p>
          </p:txBody>
        </p:sp>
        <p:sp>
          <p:nvSpPr>
            <p:cNvPr id="6" name="AutoShape 12"/>
            <p:cNvSpPr>
              <a:spLocks noChangeArrowheads="1"/>
            </p:cNvSpPr>
            <p:nvPr/>
          </p:nvSpPr>
          <p:spPr bwMode="auto">
            <a:xfrm flipH="1">
              <a:off x="6143636" y="2143116"/>
              <a:ext cx="863600" cy="719138"/>
            </a:xfrm>
            <a:custGeom>
              <a:avLst/>
              <a:gdLst>
                <a:gd name="T0" fmla="*/ 1035360390 w 21600"/>
                <a:gd name="T1" fmla="*/ 0 h 21600"/>
                <a:gd name="T2" fmla="*/ 0 w 21600"/>
                <a:gd name="T3" fmla="*/ 398564913 h 21600"/>
                <a:gd name="T4" fmla="*/ 1035360390 w 21600"/>
                <a:gd name="T5" fmla="*/ 797129826 h 21600"/>
                <a:gd name="T6" fmla="*/ 1380480733 w 21600"/>
                <a:gd name="T7" fmla="*/ 398564913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3399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 sz="900"/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142844" y="4714884"/>
            <a:ext cx="2391940" cy="1928826"/>
            <a:chOff x="214282" y="4572008"/>
            <a:chExt cx="2391940" cy="1672818"/>
          </a:xfrm>
        </p:grpSpPr>
        <p:pic>
          <p:nvPicPr>
            <p:cNvPr id="110596" name="Picture 4" descr="NOAA Great Lakes Environmental Research Laboratory님이 촬영한 Amphipod Diporeia.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4282" y="4572008"/>
              <a:ext cx="1119162" cy="808035"/>
            </a:xfrm>
            <a:prstGeom prst="rect">
              <a:avLst/>
            </a:prstGeom>
            <a:noFill/>
          </p:spPr>
        </p:pic>
        <p:pic>
          <p:nvPicPr>
            <p:cNvPr id="110598" name="Picture 6" descr="View Image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14282" y="5429265"/>
              <a:ext cx="1071570" cy="805821"/>
            </a:xfrm>
            <a:prstGeom prst="rect">
              <a:avLst/>
            </a:prstGeom>
            <a:noFill/>
          </p:spPr>
        </p:pic>
        <p:pic>
          <p:nvPicPr>
            <p:cNvPr id="110600" name="Picture 8" descr="View Image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357290" y="4572008"/>
              <a:ext cx="1239002" cy="857256"/>
            </a:xfrm>
            <a:prstGeom prst="rect">
              <a:avLst/>
            </a:prstGeom>
            <a:noFill/>
          </p:spPr>
        </p:pic>
        <p:pic>
          <p:nvPicPr>
            <p:cNvPr id="110602" name="Picture 10" descr="http://rds.yahoo.com/_ylt=A0S020rpJYJLgSMALfujzbkF/SIG=12s1put02/EXP=1266906985/**http%3a/www.mbari.org/benthic/images/Macrofauna_2/Haploops2_T616C72P1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320346" y="5475444"/>
              <a:ext cx="1285876" cy="76938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Text Box 15"/>
          <p:cNvSpPr txBox="1">
            <a:spLocks noChangeArrowheads="1"/>
          </p:cNvSpPr>
          <p:nvPr/>
        </p:nvSpPr>
        <p:spPr bwMode="auto">
          <a:xfrm>
            <a:off x="357158" y="214290"/>
            <a:ext cx="858996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32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Relationship sediment COD and macro-benthos density (waste treated)</a:t>
            </a:r>
            <a:endParaRPr lang="ko-KR" altLang="en-US" sz="32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pSp>
        <p:nvGrpSpPr>
          <p:cNvPr id="2" name="그룹 8"/>
          <p:cNvGrpSpPr/>
          <p:nvPr/>
        </p:nvGrpSpPr>
        <p:grpSpPr>
          <a:xfrm>
            <a:off x="1500166" y="1214422"/>
            <a:ext cx="5810270" cy="5384814"/>
            <a:chOff x="1500166" y="1285860"/>
            <a:chExt cx="5810270" cy="5384814"/>
          </a:xfrm>
        </p:grpSpPr>
        <p:grpSp>
          <p:nvGrpSpPr>
            <p:cNvPr id="3" name="그룹 6"/>
            <p:cNvGrpSpPr/>
            <p:nvPr/>
          </p:nvGrpSpPr>
          <p:grpSpPr>
            <a:xfrm>
              <a:off x="1500166" y="1285860"/>
              <a:ext cx="5810270" cy="5384814"/>
              <a:chOff x="1187450" y="963613"/>
              <a:chExt cx="6408738" cy="5921375"/>
            </a:xfrm>
          </p:grpSpPr>
          <p:graphicFrame>
            <p:nvGraphicFramePr>
              <p:cNvPr id="13314" name="Object 10"/>
              <p:cNvGraphicFramePr>
                <a:graphicFrameLocks noChangeAspect="1"/>
              </p:cNvGraphicFramePr>
              <p:nvPr/>
            </p:nvGraphicFramePr>
            <p:xfrm>
              <a:off x="1187473" y="963629"/>
              <a:ext cx="3192101" cy="2995593"/>
            </p:xfrm>
            <a:graphic>
              <a:graphicData uri="http://schemas.openxmlformats.org/presentationml/2006/ole">
                <p:oleObj spid="_x0000_s93186" name="Worksheet" r:id="rId3" imgW="4019459" imgH="3790899" progId="Excel.Sheet.8">
                  <p:embed/>
                </p:oleObj>
              </a:graphicData>
            </a:graphic>
          </p:graphicFrame>
        </p:grpSp>
        <p:sp>
          <p:nvSpPr>
            <p:cNvPr id="8" name="TextBox 7"/>
            <p:cNvSpPr txBox="1"/>
            <p:nvPr/>
          </p:nvSpPr>
          <p:spPr>
            <a:xfrm>
              <a:off x="3214678" y="5357826"/>
              <a:ext cx="57150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b="1" dirty="0" smtClean="0">
                  <a:solidFill>
                    <a:srgbClr val="FF0000"/>
                  </a:solidFill>
                  <a:latin typeface="+mn-ea"/>
                  <a:ea typeface="+mn-ea"/>
                </a:rPr>
                <a:t>P&lt;0.05</a:t>
              </a:r>
              <a:endParaRPr lang="ko-KR" altLang="en-US" sz="800" b="1" dirty="0">
                <a:solidFill>
                  <a:srgbClr val="FF0000"/>
                </a:solidFill>
                <a:latin typeface="+mn-ea"/>
                <a:ea typeface="+mn-ea"/>
              </a:endParaRPr>
            </a:p>
          </p:txBody>
        </p:sp>
      </p:grpSp>
      <p:pic>
        <p:nvPicPr>
          <p:cNvPr id="13315" name="Object 11"/>
          <p:cNvPicPr>
            <a:picLocks noRot="1"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88" y="3890963"/>
            <a:ext cx="2894012" cy="2771775"/>
          </a:xfrm>
          <a:prstGeom prst="rect">
            <a:avLst/>
          </a:prstGeom>
          <a:noFill/>
          <a:ln w="1">
            <a:miter lim="800000"/>
            <a:headEnd/>
            <a:tailEnd/>
          </a:ln>
        </p:spPr>
      </p:pic>
      <p:pic>
        <p:nvPicPr>
          <p:cNvPr id="13316" name="Object 12"/>
          <p:cNvPicPr>
            <a:picLocks noRot="1"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6425" y="1285875"/>
            <a:ext cx="2894013" cy="2765425"/>
          </a:xfrm>
          <a:prstGeom prst="rect">
            <a:avLst/>
          </a:prstGeom>
          <a:noFill/>
          <a:ln w="1">
            <a:miter lim="800000"/>
            <a:headEnd/>
            <a:tailEnd/>
          </a:ln>
        </p:spPr>
      </p:pic>
      <p:pic>
        <p:nvPicPr>
          <p:cNvPr id="13317" name="Object 13"/>
          <p:cNvPicPr>
            <a:picLocks noRot="1"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6425" y="3897313"/>
            <a:ext cx="2894013" cy="2773362"/>
          </a:xfrm>
          <a:prstGeom prst="rect">
            <a:avLst/>
          </a:prstGeom>
          <a:noFill/>
          <a:ln w="1"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785818"/>
          </a:xfrm>
        </p:spPr>
        <p:txBody>
          <a:bodyPr>
            <a:normAutofit/>
          </a:bodyPr>
          <a:lstStyle/>
          <a:p>
            <a:pPr algn="l"/>
            <a:r>
              <a:rPr lang="en-US" altLang="ko-KR" sz="32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Yellow Sea Large Marine Ecosystem</a:t>
            </a:r>
            <a:endParaRPr lang="ko-KR" altLang="en-US" sz="32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357158" y="1214422"/>
            <a:ext cx="4786346" cy="5000660"/>
            <a:chOff x="202086" y="1711188"/>
            <a:chExt cx="4857784" cy="4974093"/>
          </a:xfrm>
        </p:grpSpPr>
        <p:grpSp>
          <p:nvGrpSpPr>
            <p:cNvPr id="3" name="그룹 13"/>
            <p:cNvGrpSpPr/>
            <p:nvPr/>
          </p:nvGrpSpPr>
          <p:grpSpPr>
            <a:xfrm>
              <a:off x="202086" y="1711188"/>
              <a:ext cx="4857784" cy="4974093"/>
              <a:chOff x="202086" y="1711188"/>
              <a:chExt cx="4857784" cy="4974093"/>
            </a:xfrm>
          </p:grpSpPr>
          <p:grpSp>
            <p:nvGrpSpPr>
              <p:cNvPr id="5" name="그룹 16"/>
              <p:cNvGrpSpPr/>
              <p:nvPr/>
            </p:nvGrpSpPr>
            <p:grpSpPr>
              <a:xfrm>
                <a:off x="202086" y="1711188"/>
                <a:ext cx="4857784" cy="4974093"/>
                <a:chOff x="490298" y="1711188"/>
                <a:chExt cx="5059538" cy="4974093"/>
              </a:xfrm>
            </p:grpSpPr>
            <p:pic>
              <p:nvPicPr>
                <p:cNvPr id="4" name="그림 3" descr="Yellow Sea.jpg"/>
                <p:cNvPicPr>
                  <a:picLocks noChangeAspect="1"/>
                </p:cNvPicPr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490298" y="1711188"/>
                  <a:ext cx="5059538" cy="4974093"/>
                </a:xfrm>
                <a:prstGeom prst="rect">
                  <a:avLst/>
                </a:prstGeom>
              </p:spPr>
            </p:pic>
            <p:cxnSp>
              <p:nvCxnSpPr>
                <p:cNvPr id="9" name="직선 연결선 8"/>
                <p:cNvCxnSpPr/>
                <p:nvPr/>
              </p:nvCxnSpPr>
              <p:spPr>
                <a:xfrm rot="5400000">
                  <a:off x="1821637" y="3393281"/>
                  <a:ext cx="428628" cy="214314"/>
                </a:xfrm>
                <a:prstGeom prst="line">
                  <a:avLst/>
                </a:prstGeom>
                <a:ln w="254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직선 연결선 9"/>
                <p:cNvCxnSpPr/>
                <p:nvPr/>
              </p:nvCxnSpPr>
              <p:spPr>
                <a:xfrm rot="5400000">
                  <a:off x="3429786" y="5357826"/>
                  <a:ext cx="427834" cy="794"/>
                </a:xfrm>
                <a:prstGeom prst="line">
                  <a:avLst/>
                </a:prstGeom>
                <a:ln w="254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직선 연결선 12"/>
                <p:cNvCxnSpPr/>
                <p:nvPr/>
              </p:nvCxnSpPr>
              <p:spPr>
                <a:xfrm rot="10800000" flipV="1">
                  <a:off x="2143108" y="5572140"/>
                  <a:ext cx="1500198" cy="642942"/>
                </a:xfrm>
                <a:prstGeom prst="line">
                  <a:avLst/>
                </a:prstGeom>
                <a:ln w="254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TextBox 11"/>
              <p:cNvSpPr txBox="1"/>
              <p:nvPr/>
            </p:nvSpPr>
            <p:spPr>
              <a:xfrm>
                <a:off x="1000100" y="3214686"/>
                <a:ext cx="5715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900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Bohai Sea</a:t>
                </a:r>
                <a:endParaRPr lang="ko-KR" altLang="en-US" sz="9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1" name="타원 10"/>
            <p:cNvSpPr/>
            <p:nvPr/>
          </p:nvSpPr>
          <p:spPr>
            <a:xfrm>
              <a:off x="3143240" y="3786190"/>
              <a:ext cx="214314" cy="21431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304709" y="3842942"/>
              <a:ext cx="895368" cy="244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bg1"/>
                  </a:solidFill>
                </a:rPr>
                <a:t>Ganghwa </a:t>
              </a:r>
              <a:endParaRPr lang="ko-KR" altLang="en-US" sz="1000" b="1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20" name="표 19"/>
          <p:cNvGraphicFramePr>
            <a:graphicFrameLocks noGrp="1"/>
          </p:cNvGraphicFramePr>
          <p:nvPr/>
        </p:nvGraphicFramePr>
        <p:xfrm>
          <a:off x="5286380" y="1214422"/>
          <a:ext cx="3714777" cy="256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694"/>
                <a:gridCol w="1357322"/>
                <a:gridCol w="1428761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West Coast (China)</a:t>
                      </a:r>
                      <a:endParaRPr lang="ko-KR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East Coast (Korea)</a:t>
                      </a:r>
                      <a:endParaRPr lang="ko-KR" altLang="en-US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Costal lines</a:t>
                      </a:r>
                      <a:endParaRPr lang="ko-KR" alt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Straight</a:t>
                      </a:r>
                      <a:endParaRPr lang="ko-KR" alt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Meandering</a:t>
                      </a:r>
                      <a:endParaRPr lang="ko-KR" altLang="en-US" sz="1200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Tidal amplitude</a:t>
                      </a:r>
                      <a:endParaRPr lang="ko-KR" alt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Low </a:t>
                      </a:r>
                    </a:p>
                    <a:p>
                      <a:pPr latinLnBrk="1"/>
                      <a:r>
                        <a:rPr lang="en-US" altLang="ko-KR" sz="1200" b="1" dirty="0" smtClean="0"/>
                        <a:t>1-2m</a:t>
                      </a:r>
                      <a:endParaRPr lang="ko-KR" alt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High</a:t>
                      </a:r>
                    </a:p>
                    <a:p>
                      <a:pPr latinLnBrk="1"/>
                      <a:r>
                        <a:rPr lang="en-US" altLang="ko-KR" sz="1200" b="1" dirty="0" smtClean="0"/>
                        <a:t>Max 13m</a:t>
                      </a:r>
                      <a:endParaRPr lang="ko-KR" altLang="en-US" sz="1200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lang="en-US" altLang="ko-KR" sz="1200" b="1" dirty="0" smtClean="0"/>
                    </a:p>
                    <a:p>
                      <a:pPr latinLnBrk="1"/>
                      <a:r>
                        <a:rPr lang="en-US" altLang="ko-KR" sz="1200" b="1" dirty="0" smtClean="0"/>
                        <a:t>Rep</a:t>
                      </a:r>
                      <a:r>
                        <a:rPr lang="ko-KR" altLang="en-US" sz="1200" b="1" dirty="0" smtClean="0"/>
                        <a:t> </a:t>
                      </a:r>
                      <a:r>
                        <a:rPr lang="en-US" altLang="ko-KR" sz="1200" b="1" dirty="0" smtClean="0"/>
                        <a:t>Habitat </a:t>
                      </a:r>
                      <a:r>
                        <a:rPr lang="en-US" altLang="ko-KR" sz="1200" b="1" dirty="0" smtClean="0"/>
                        <a:t>types</a:t>
                      </a:r>
                      <a:endParaRPr lang="ko-KR" alt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Sea </a:t>
                      </a:r>
                      <a:r>
                        <a:rPr lang="en-US" altLang="ko-KR" sz="1200" b="1" dirty="0" smtClean="0"/>
                        <a:t>grass </a:t>
                      </a:r>
                      <a:r>
                        <a:rPr lang="en-US" altLang="ko-KR" sz="1200" b="1" dirty="0" smtClean="0"/>
                        <a:t>bed</a:t>
                      </a:r>
                      <a:endParaRPr lang="ko-KR" alt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Mud tidal </a:t>
                      </a:r>
                      <a:r>
                        <a:rPr lang="en-US" altLang="ko-KR" sz="1200" b="1" dirty="0" smtClean="0"/>
                        <a:t>flat</a:t>
                      </a:r>
                      <a:endParaRPr lang="ko-KR" altLang="en-US" sz="1200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Turbidity</a:t>
                      </a:r>
                      <a:endParaRPr lang="ko-KR" alt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Low</a:t>
                      </a:r>
                      <a:endParaRPr lang="ko-KR" alt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High</a:t>
                      </a:r>
                      <a:endParaRPr lang="ko-KR" altLang="en-US" sz="1200" b="1" dirty="0"/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21" name="그룹 15"/>
          <p:cNvGrpSpPr/>
          <p:nvPr/>
        </p:nvGrpSpPr>
        <p:grpSpPr>
          <a:xfrm>
            <a:off x="5429256" y="3786190"/>
            <a:ext cx="3500461" cy="2825684"/>
            <a:chOff x="5786048" y="3929066"/>
            <a:chExt cx="3109694" cy="2679932"/>
          </a:xfrm>
        </p:grpSpPr>
        <p:grpSp>
          <p:nvGrpSpPr>
            <p:cNvPr id="22" name="그룹 14"/>
            <p:cNvGrpSpPr/>
            <p:nvPr/>
          </p:nvGrpSpPr>
          <p:grpSpPr>
            <a:xfrm>
              <a:off x="5789110" y="3929066"/>
              <a:ext cx="3106632" cy="2662124"/>
              <a:chOff x="4488850" y="2357430"/>
              <a:chExt cx="3535260" cy="3162190"/>
            </a:xfrm>
          </p:grpSpPr>
          <p:pic>
            <p:nvPicPr>
              <p:cNvPr id="24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488850" y="2357430"/>
                <a:ext cx="3535260" cy="316219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25" name="타원 24"/>
              <p:cNvSpPr/>
              <p:nvPr/>
            </p:nvSpPr>
            <p:spPr>
              <a:xfrm>
                <a:off x="6905039" y="4209218"/>
                <a:ext cx="108002" cy="10780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dirty="0"/>
              </a:p>
            </p:txBody>
          </p:sp>
          <p:cxnSp>
            <p:nvCxnSpPr>
              <p:cNvPr id="26" name="직선 화살표 연결선 25"/>
              <p:cNvCxnSpPr/>
              <p:nvPr/>
            </p:nvCxnSpPr>
            <p:spPr>
              <a:xfrm flipV="1">
                <a:off x="7013041" y="4047515"/>
                <a:ext cx="972017" cy="215604"/>
              </a:xfrm>
              <a:prstGeom prst="straightConnector1">
                <a:avLst/>
              </a:prstGeom>
              <a:ln w="34925">
                <a:solidFill>
                  <a:srgbClr val="FF000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/>
            <p:cNvSpPr txBox="1"/>
            <p:nvPr/>
          </p:nvSpPr>
          <p:spPr>
            <a:xfrm>
              <a:off x="5786048" y="6368179"/>
              <a:ext cx="826237" cy="240819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1050" b="1" dirty="0">
                  <a:latin typeface="+mj-lt"/>
                </a:rPr>
                <a:t>(</a:t>
              </a:r>
              <a:r>
                <a:rPr lang="en-US" altLang="ko-KR" sz="600" b="1" dirty="0">
                  <a:latin typeface="+mj-lt"/>
                </a:rPr>
                <a:t>Monbet</a:t>
              </a:r>
              <a:r>
                <a:rPr lang="ko-KR" altLang="en-US" sz="1050" b="1" dirty="0">
                  <a:latin typeface="+mj-lt"/>
                </a:rPr>
                <a:t> </a:t>
              </a:r>
              <a:r>
                <a:rPr lang="en-US" altLang="ko-KR" sz="1050" b="1" dirty="0">
                  <a:latin typeface="+mj-lt"/>
                </a:rPr>
                <a:t>1992)</a:t>
              </a:r>
              <a:endParaRPr lang="ko-KR" altLang="en-US" sz="1050" b="1" dirty="0"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Rectangle 4"/>
          <p:cNvSpPr>
            <a:spLocks noChangeArrowheads="1"/>
          </p:cNvSpPr>
          <p:nvPr/>
        </p:nvSpPr>
        <p:spPr bwMode="auto">
          <a:xfrm>
            <a:off x="1187450" y="622300"/>
            <a:ext cx="6408738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285720" y="214290"/>
            <a:ext cx="858996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32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Relationship ignition loss and macro-benthos density(waste treated)</a:t>
            </a:r>
            <a:endParaRPr lang="ko-KR" altLang="en-US" sz="3200" b="1" dirty="0" smtClean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endParaRPr lang="ko-KR" altLang="en-US" sz="3200" b="1" dirty="0">
              <a:latin typeface="+mn-ea"/>
              <a:ea typeface="+mn-ea"/>
            </a:endParaRPr>
          </a:p>
        </p:txBody>
      </p:sp>
      <p:grpSp>
        <p:nvGrpSpPr>
          <p:cNvPr id="2" name="그룹 9"/>
          <p:cNvGrpSpPr/>
          <p:nvPr/>
        </p:nvGrpSpPr>
        <p:grpSpPr>
          <a:xfrm>
            <a:off x="1285852" y="1071546"/>
            <a:ext cx="6096022" cy="5643578"/>
            <a:chOff x="1285852" y="1071546"/>
            <a:chExt cx="6096022" cy="5643578"/>
          </a:xfrm>
        </p:grpSpPr>
        <p:grpSp>
          <p:nvGrpSpPr>
            <p:cNvPr id="3" name="그룹 7"/>
            <p:cNvGrpSpPr/>
            <p:nvPr/>
          </p:nvGrpSpPr>
          <p:grpSpPr>
            <a:xfrm>
              <a:off x="1285852" y="1071546"/>
              <a:ext cx="6096022" cy="5643578"/>
              <a:chOff x="1187450" y="933450"/>
              <a:chExt cx="6408738" cy="5924550"/>
            </a:xfrm>
          </p:grpSpPr>
        </p:grpSp>
        <p:sp>
          <p:nvSpPr>
            <p:cNvPr id="9" name="TextBox 8"/>
            <p:cNvSpPr txBox="1"/>
            <p:nvPr/>
          </p:nvSpPr>
          <p:spPr>
            <a:xfrm>
              <a:off x="3786182" y="5357826"/>
              <a:ext cx="57150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b="1" dirty="0" smtClean="0">
                  <a:solidFill>
                    <a:srgbClr val="FF0000"/>
                  </a:solidFill>
                  <a:latin typeface="+mn-ea"/>
                  <a:ea typeface="+mn-ea"/>
                </a:rPr>
                <a:t>P&lt;0.05</a:t>
              </a:r>
              <a:endParaRPr lang="ko-KR" altLang="en-US" sz="800" b="1" dirty="0">
                <a:solidFill>
                  <a:srgbClr val="FF0000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1928794" y="1214438"/>
            <a:ext cx="6096000" cy="5643562"/>
            <a:chOff x="1285875" y="1071563"/>
            <a:chExt cx="6096000" cy="5643562"/>
          </a:xfrm>
        </p:grpSpPr>
        <p:pic>
          <p:nvPicPr>
            <p:cNvPr id="14339" name="Object 7"/>
            <p:cNvPicPr>
              <a:picLocks noRot="1"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85875" y="3714769"/>
              <a:ext cx="3036888" cy="2925763"/>
            </a:xfrm>
            <a:prstGeom prst="rect">
              <a:avLst/>
            </a:prstGeom>
            <a:noFill/>
            <a:ln w="1">
              <a:miter lim="800000"/>
              <a:headEnd/>
              <a:tailEnd/>
            </a:ln>
          </p:spPr>
        </p:pic>
        <p:pic>
          <p:nvPicPr>
            <p:cNvPr id="14338" name="Object 6"/>
            <p:cNvPicPr>
              <a:picLocks noRot="1"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85875" y="1071563"/>
              <a:ext cx="3036888" cy="2919412"/>
            </a:xfrm>
            <a:prstGeom prst="rect">
              <a:avLst/>
            </a:prstGeom>
            <a:noFill/>
            <a:ln w="1">
              <a:miter lim="800000"/>
              <a:headEnd/>
              <a:tailEnd/>
            </a:ln>
          </p:spPr>
        </p:pic>
        <p:pic>
          <p:nvPicPr>
            <p:cNvPr id="14340" name="Object 8"/>
            <p:cNvPicPr>
              <a:picLocks noRot="1"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44988" y="1071563"/>
              <a:ext cx="3036887" cy="2925762"/>
            </a:xfrm>
            <a:prstGeom prst="rect">
              <a:avLst/>
            </a:prstGeom>
            <a:noFill/>
            <a:ln w="1">
              <a:miter lim="800000"/>
              <a:headEnd/>
              <a:tailEnd/>
            </a:ln>
          </p:spPr>
        </p:pic>
        <p:pic>
          <p:nvPicPr>
            <p:cNvPr id="14341" name="Object 9"/>
            <p:cNvPicPr>
              <a:picLocks noRot="1"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44988" y="3789363"/>
              <a:ext cx="3036887" cy="2925762"/>
            </a:xfrm>
            <a:prstGeom prst="rect">
              <a:avLst/>
            </a:prstGeom>
            <a:noFill/>
            <a:ln w="1"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357158" y="214290"/>
            <a:ext cx="858996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32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Relationship COD/IL and macro-benthos  (compost and organic fertilizer treated)</a:t>
            </a:r>
            <a:endParaRPr lang="ko-KR" altLang="en-US" sz="3200" b="1" dirty="0">
              <a:latin typeface="+mn-ea"/>
              <a:ea typeface="+mn-ea"/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1214414" y="1401743"/>
            <a:ext cx="6795865" cy="5456257"/>
            <a:chOff x="1205135" y="973138"/>
            <a:chExt cx="6795865" cy="5456257"/>
          </a:xfrm>
        </p:grpSpPr>
        <p:grpSp>
          <p:nvGrpSpPr>
            <p:cNvPr id="22" name="그룹 21"/>
            <p:cNvGrpSpPr/>
            <p:nvPr/>
          </p:nvGrpSpPr>
          <p:grpSpPr>
            <a:xfrm>
              <a:off x="1449388" y="973138"/>
              <a:ext cx="6551612" cy="5310187"/>
              <a:chOff x="1449388" y="973138"/>
              <a:chExt cx="6551612" cy="5310187"/>
            </a:xfrm>
          </p:grpSpPr>
          <p:pic>
            <p:nvPicPr>
              <p:cNvPr id="52233" name="Object 212"/>
              <p:cNvPicPr preferRelativeResize="0">
                <a:picLocks noRo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848225" y="3659188"/>
                <a:ext cx="3152775" cy="2624137"/>
              </a:xfrm>
              <a:prstGeom prst="rect">
                <a:avLst/>
              </a:prstGeom>
              <a:noFill/>
              <a:ln w="0">
                <a:miter lim="800000"/>
                <a:headEnd/>
                <a:tailEnd/>
              </a:ln>
            </p:spPr>
          </p:pic>
          <p:pic>
            <p:nvPicPr>
              <p:cNvPr id="52231" name="Object 210"/>
              <p:cNvPicPr preferRelativeResize="0">
                <a:picLocks noRo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49388" y="3632200"/>
                <a:ext cx="3154362" cy="2624138"/>
              </a:xfrm>
              <a:prstGeom prst="rect">
                <a:avLst/>
              </a:prstGeom>
              <a:noFill/>
              <a:ln w="0">
                <a:miter lim="800000"/>
                <a:headEnd/>
                <a:tailEnd/>
              </a:ln>
            </p:spPr>
          </p:pic>
          <p:pic>
            <p:nvPicPr>
              <p:cNvPr id="52232" name="Object 211"/>
              <p:cNvPicPr preferRelativeResize="0">
                <a:picLocks noRo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848225" y="998538"/>
                <a:ext cx="3152775" cy="2624137"/>
              </a:xfrm>
              <a:prstGeom prst="rect">
                <a:avLst/>
              </a:prstGeom>
              <a:noFill/>
              <a:ln w="0">
                <a:miter lim="800000"/>
                <a:headEnd/>
                <a:tailEnd/>
              </a:ln>
            </p:spPr>
          </p:pic>
          <p:pic>
            <p:nvPicPr>
              <p:cNvPr id="52230" name="Object 209"/>
              <p:cNvPicPr preferRelativeResize="0">
                <a:picLocks noRo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449388" y="973138"/>
                <a:ext cx="3154362" cy="2624137"/>
              </a:xfrm>
              <a:prstGeom prst="rect">
                <a:avLst/>
              </a:prstGeom>
              <a:noFill/>
              <a:ln w="0">
                <a:miter lim="800000"/>
                <a:headEnd/>
                <a:tailEnd/>
              </a:ln>
            </p:spPr>
          </p:pic>
        </p:grpSp>
        <p:grpSp>
          <p:nvGrpSpPr>
            <p:cNvPr id="2" name="그룹 26"/>
            <p:cNvGrpSpPr/>
            <p:nvPr/>
          </p:nvGrpSpPr>
          <p:grpSpPr>
            <a:xfrm>
              <a:off x="1205135" y="1201655"/>
              <a:ext cx="6003092" cy="5227740"/>
              <a:chOff x="1205135" y="1201655"/>
              <a:chExt cx="6003092" cy="5227740"/>
            </a:xfrm>
          </p:grpSpPr>
          <p:grpSp>
            <p:nvGrpSpPr>
              <p:cNvPr id="3" name="그룹 21"/>
              <p:cNvGrpSpPr/>
              <p:nvPr/>
            </p:nvGrpSpPr>
            <p:grpSpPr>
              <a:xfrm>
                <a:off x="1205135" y="1201655"/>
                <a:ext cx="6003092" cy="5227740"/>
                <a:chOff x="1205135" y="1201655"/>
                <a:chExt cx="6003092" cy="5227740"/>
              </a:xfrm>
            </p:grpSpPr>
            <p:grpSp>
              <p:nvGrpSpPr>
                <p:cNvPr id="4" name="그룹 23"/>
                <p:cNvGrpSpPr/>
                <p:nvPr/>
              </p:nvGrpSpPr>
              <p:grpSpPr>
                <a:xfrm>
                  <a:off x="1205135" y="1201655"/>
                  <a:ext cx="6003092" cy="5227740"/>
                  <a:chOff x="980776" y="1214422"/>
                  <a:chExt cx="6271387" cy="5519774"/>
                </a:xfrm>
              </p:grpSpPr>
              <p:sp>
                <p:nvSpPr>
                  <p:cNvPr id="17" name="Text Box 23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71670" y="6429396"/>
                    <a:ext cx="2192715" cy="3048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ko-KR" sz="1400" dirty="0">
                        <a:latin typeface="Times New Roman" pitchFamily="18" charset="0"/>
                      </a:rPr>
                      <a:t>Concentration (mg/L)</a:t>
                    </a:r>
                    <a:endParaRPr lang="en-US" altLang="ko-KR" sz="1400" baseline="30000" dirty="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" name="Text Box 2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57818" y="6429396"/>
                    <a:ext cx="1894345" cy="3048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ko-KR" sz="1400" dirty="0">
                        <a:latin typeface="Times New Roman" pitchFamily="18" charset="0"/>
                      </a:rPr>
                      <a:t>Concentration (%)</a:t>
                    </a:r>
                    <a:endParaRPr lang="en-US" altLang="ko-KR" sz="1400" baseline="30000" dirty="0">
                      <a:latin typeface="Times New Roman" pitchFamily="18" charset="0"/>
                    </a:endParaRPr>
                  </a:p>
                </p:txBody>
              </p:sp>
              <p:grpSp>
                <p:nvGrpSpPr>
                  <p:cNvPr id="5" name="그룹 22"/>
                  <p:cNvGrpSpPr/>
                  <p:nvPr/>
                </p:nvGrpSpPr>
                <p:grpSpPr>
                  <a:xfrm>
                    <a:off x="980776" y="1214422"/>
                    <a:ext cx="5831026" cy="4812424"/>
                    <a:chOff x="980776" y="1214422"/>
                    <a:chExt cx="5831026" cy="4812424"/>
                  </a:xfrm>
                </p:grpSpPr>
                <p:sp>
                  <p:nvSpPr>
                    <p:cNvPr id="9" name="Text Box 206"/>
                    <p:cNvSpPr txBox="1">
                      <a:spLocks noChangeArrowheads="1"/>
                    </p:cNvSpPr>
                    <p:nvPr/>
                  </p:nvSpPr>
                  <p:spPr bwMode="auto">
                    <a:xfrm rot="16200000">
                      <a:off x="320485" y="2161413"/>
                      <a:ext cx="1642113" cy="32153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altLang="ko-KR" sz="1400" dirty="0">
                          <a:latin typeface="Times New Roman" pitchFamily="18" charset="0"/>
                        </a:rPr>
                        <a:t>Individuals/0.2m</a:t>
                      </a:r>
                      <a:r>
                        <a:rPr lang="en-US" altLang="ko-KR" sz="1400" baseline="30000" dirty="0">
                          <a:latin typeface="Times New Roman" pitchFamily="18" charset="0"/>
                        </a:rPr>
                        <a:t>2</a:t>
                      </a:r>
                    </a:p>
                  </p:txBody>
                </p:sp>
                <p:sp>
                  <p:nvSpPr>
                    <p:cNvPr id="10" name="Text Box 207"/>
                    <p:cNvSpPr txBox="1">
                      <a:spLocks noChangeArrowheads="1"/>
                    </p:cNvSpPr>
                    <p:nvPr/>
                  </p:nvSpPr>
                  <p:spPr bwMode="auto">
                    <a:xfrm rot="16200000">
                      <a:off x="123255" y="4847792"/>
                      <a:ext cx="2036576" cy="32153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altLang="ko-KR" sz="1400" dirty="0">
                          <a:latin typeface="Times New Roman" pitchFamily="18" charset="0"/>
                        </a:rPr>
                        <a:t>Wet weight (</a:t>
                      </a:r>
                      <a:r>
                        <a:rPr lang="en-US" altLang="ko-KR" sz="1400" dirty="0" err="1">
                          <a:latin typeface="Times New Roman" pitchFamily="18" charset="0"/>
                        </a:rPr>
                        <a:t>gWWt</a:t>
                      </a:r>
                      <a:r>
                        <a:rPr lang="en-US" altLang="ko-KR" sz="1400" dirty="0">
                          <a:latin typeface="Times New Roman" pitchFamily="18" charset="0"/>
                        </a:rPr>
                        <a:t>)</a:t>
                      </a:r>
                      <a:endParaRPr lang="en-US" altLang="ko-KR" sz="1400" baseline="30000" dirty="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0" name="Text Box 23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571604" y="1214422"/>
                      <a:ext cx="1395728" cy="30480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altLang="ko-KR" sz="1400">
                          <a:latin typeface="Times New Roman" pitchFamily="18" charset="0"/>
                        </a:rPr>
                        <a:t>COD (mg/L)</a:t>
                      </a:r>
                      <a:endParaRPr lang="en-US" altLang="ko-KR" sz="1400" baseline="300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1" name="Text Box 23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073651" y="1241408"/>
                      <a:ext cx="1738151" cy="30480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altLang="ko-KR" sz="1400">
                          <a:latin typeface="Times New Roman" pitchFamily="18" charset="0"/>
                        </a:rPr>
                        <a:t>Ignition loss (%)</a:t>
                      </a:r>
                      <a:endParaRPr lang="en-US" altLang="ko-KR" sz="1400" baseline="30000">
                        <a:latin typeface="Times New Roman" pitchFamily="18" charset="0"/>
                      </a:endParaRPr>
                    </a:p>
                  </p:txBody>
                </p:sp>
              </p:grpSp>
            </p:grpSp>
            <p:sp>
              <p:nvSpPr>
                <p:cNvPr id="16" name="TextBox 15"/>
                <p:cNvSpPr txBox="1"/>
                <p:nvPr/>
              </p:nvSpPr>
              <p:spPr>
                <a:xfrm>
                  <a:off x="3433755" y="5143512"/>
                  <a:ext cx="571504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800" b="1" dirty="0" smtClean="0">
                      <a:solidFill>
                        <a:srgbClr val="FF0000"/>
                      </a:solidFill>
                      <a:latin typeface="+mn-ea"/>
                      <a:ea typeface="+mn-ea"/>
                    </a:rPr>
                    <a:t>P&lt;0.05</a:t>
                  </a:r>
                  <a:endParaRPr lang="ko-KR" altLang="en-US" sz="800" b="1" dirty="0">
                    <a:solidFill>
                      <a:srgbClr val="FF0000"/>
                    </a:solidFill>
                    <a:latin typeface="+mn-ea"/>
                    <a:ea typeface="+mn-ea"/>
                  </a:endParaRP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3433755" y="2214554"/>
                  <a:ext cx="571504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800" b="1" dirty="0" smtClean="0">
                      <a:solidFill>
                        <a:srgbClr val="FF0000"/>
                      </a:solidFill>
                      <a:latin typeface="+mn-ea"/>
                      <a:ea typeface="+mn-ea"/>
                    </a:rPr>
                    <a:t>P&lt;0.05</a:t>
                  </a:r>
                  <a:endParaRPr lang="ko-KR" altLang="en-US" sz="800" b="1" dirty="0">
                    <a:solidFill>
                      <a:srgbClr val="FF0000"/>
                    </a:solidFill>
                    <a:latin typeface="+mn-ea"/>
                    <a:ea typeface="+mn-ea"/>
                  </a:endParaRPr>
                </a:p>
              </p:txBody>
            </p:sp>
          </p:grpSp>
          <p:sp>
            <p:nvSpPr>
              <p:cNvPr id="25" name="TextBox 24"/>
              <p:cNvSpPr txBox="1"/>
              <p:nvPr/>
            </p:nvSpPr>
            <p:spPr>
              <a:xfrm>
                <a:off x="5810260" y="2695571"/>
                <a:ext cx="57150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00" b="1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P&lt;0.05</a:t>
                </a:r>
                <a:endParaRPr lang="ko-KR" altLang="en-US" sz="800" b="1" dirty="0">
                  <a:solidFill>
                    <a:srgbClr val="FF0000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724533" y="4938723"/>
                <a:ext cx="57150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00" b="1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P&lt;0.05</a:t>
                </a:r>
                <a:endParaRPr lang="ko-KR" altLang="en-US" sz="800" b="1" dirty="0">
                  <a:solidFill>
                    <a:srgbClr val="FF0000"/>
                  </a:solidFill>
                  <a:latin typeface="+mn-ea"/>
                  <a:ea typeface="+mn-ea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4"/>
          <p:cNvGraphicFramePr>
            <a:graphicFrameLocks noChangeAspect="1"/>
          </p:cNvGraphicFramePr>
          <p:nvPr>
            <p:ph/>
          </p:nvPr>
        </p:nvGraphicFramePr>
        <p:xfrm>
          <a:off x="428596" y="1714488"/>
          <a:ext cx="7753350" cy="3867150"/>
        </p:xfrm>
        <a:graphic>
          <a:graphicData uri="http://schemas.openxmlformats.org/presentationml/2006/ole">
            <p:oleObj spid="_x0000_s96258" name="차트" r:id="rId3" imgW="7753211" imgH="3866988" progId="Excel.Sheet.8">
              <p:embed/>
            </p:oleObj>
          </a:graphicData>
        </a:graphic>
      </p:graphicFrame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500034" y="642918"/>
            <a:ext cx="821537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32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Species composition of </a:t>
            </a:r>
            <a:r>
              <a:rPr lang="en-US" altLang="ko-KR" sz="3200" b="1" dirty="0" err="1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meio</a:t>
            </a:r>
            <a:r>
              <a:rPr lang="en-US" altLang="ko-KR" sz="32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-benthos</a:t>
            </a:r>
            <a:endParaRPr lang="en-US" altLang="ko-KR" sz="3200" b="1" dirty="0">
              <a:latin typeface="+mn-ea"/>
              <a:ea typeface="+mn-ea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42844" y="5480040"/>
            <a:ext cx="8851300" cy="1377960"/>
            <a:chOff x="142844" y="5480040"/>
            <a:chExt cx="8851300" cy="1377960"/>
          </a:xfrm>
        </p:grpSpPr>
        <p:pic>
          <p:nvPicPr>
            <p:cNvPr id="96260" name="Picture 4" descr="http://rds.yahoo.com/_ylt=A0S02001IoJL6ygAUSqjzbkF/SIG=12ha9l1u8/EXP=1266906037/**http%3a/www.mbari.org/benthic/images/Macrofauna_2/nematode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37334" y="5511458"/>
              <a:ext cx="1656810" cy="1311641"/>
            </a:xfrm>
            <a:prstGeom prst="rect">
              <a:avLst/>
            </a:prstGeom>
            <a:noFill/>
          </p:spPr>
        </p:pic>
        <p:pic>
          <p:nvPicPr>
            <p:cNvPr id="96262" name="Picture 6" descr="http://www.mbari.org/benthic/images/Macrofauna_2/Nemertean10_T616C72P4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00694" y="5530860"/>
              <a:ext cx="1800649" cy="1302470"/>
            </a:xfrm>
            <a:prstGeom prst="rect">
              <a:avLst/>
            </a:prstGeom>
            <a:noFill/>
          </p:spPr>
        </p:pic>
        <p:pic>
          <p:nvPicPr>
            <p:cNvPr id="96264" name="Picture 8" descr="http://www.mbari.org/benthic/images/Macrofauna_2/nemerteasp2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2844" y="5480040"/>
              <a:ext cx="2240585" cy="1377960"/>
            </a:xfrm>
            <a:prstGeom prst="rect">
              <a:avLst/>
            </a:prstGeom>
            <a:noFill/>
          </p:spPr>
        </p:pic>
        <p:pic>
          <p:nvPicPr>
            <p:cNvPr id="96266" name="Picture 10" descr="http://www.mbari.org/benthic/images/Macrofauna_2/nemerteasp2_prob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28860" y="5498941"/>
              <a:ext cx="1362086" cy="135905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0"/>
          <p:cNvGrpSpPr/>
          <p:nvPr/>
        </p:nvGrpSpPr>
        <p:grpSpPr>
          <a:xfrm>
            <a:off x="357158" y="1857364"/>
            <a:ext cx="8135939" cy="4548373"/>
            <a:chOff x="285720" y="1857364"/>
            <a:chExt cx="8135939" cy="4548373"/>
          </a:xfrm>
        </p:grpSpPr>
        <p:grpSp>
          <p:nvGrpSpPr>
            <p:cNvPr id="3" name="그룹 13"/>
            <p:cNvGrpSpPr/>
            <p:nvPr/>
          </p:nvGrpSpPr>
          <p:grpSpPr>
            <a:xfrm>
              <a:off x="500034" y="1857364"/>
              <a:ext cx="7921625" cy="4548373"/>
              <a:chOff x="500034" y="1857364"/>
              <a:chExt cx="7921625" cy="4548373"/>
            </a:xfrm>
          </p:grpSpPr>
          <p:graphicFrame>
            <p:nvGraphicFramePr>
              <p:cNvPr id="14" name="Object 3"/>
              <p:cNvGraphicFramePr>
                <a:graphicFrameLocks noChangeAspect="1"/>
              </p:cNvGraphicFramePr>
              <p:nvPr/>
            </p:nvGraphicFramePr>
            <p:xfrm>
              <a:off x="500034" y="1857364"/>
              <a:ext cx="7921625" cy="4322762"/>
            </p:xfrm>
            <a:graphic>
              <a:graphicData uri="http://schemas.openxmlformats.org/presentationml/2006/ole">
                <p:oleObj spid="_x0000_s57346" name="차트" r:id="rId3" imgW="10648831" imgH="5810369" progId="Excel.Sheet.8">
                  <p:embed/>
                </p:oleObj>
              </a:graphicData>
            </a:graphic>
          </p:graphicFrame>
          <p:grpSp>
            <p:nvGrpSpPr>
              <p:cNvPr id="4" name="그룹 12"/>
              <p:cNvGrpSpPr/>
              <p:nvPr/>
            </p:nvGrpSpPr>
            <p:grpSpPr>
              <a:xfrm>
                <a:off x="1160318" y="2214554"/>
                <a:ext cx="7080826" cy="4191183"/>
                <a:chOff x="1160318" y="2214554"/>
                <a:chExt cx="7080826" cy="4191183"/>
              </a:xfrm>
            </p:grpSpPr>
            <p:sp>
              <p:nvSpPr>
                <p:cNvPr id="16" name="TextBox 5"/>
                <p:cNvSpPr txBox="1"/>
                <p:nvPr/>
              </p:nvSpPr>
              <p:spPr>
                <a:xfrm>
                  <a:off x="1660384" y="2214554"/>
                  <a:ext cx="1697170" cy="461665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200" b="1" dirty="0" smtClean="0">
                      <a:latin typeface="+mj-lt"/>
                    </a:rPr>
                    <a:t>Oct 2008 sample</a:t>
                  </a:r>
                </a:p>
                <a:p>
                  <a:r>
                    <a:rPr lang="en-US" altLang="ko-KR" sz="1200" b="1" dirty="0" smtClean="0">
                      <a:latin typeface="+mj-lt"/>
                    </a:rPr>
                    <a:t>Nov 2008 sample</a:t>
                  </a:r>
                  <a:endParaRPr lang="ko-KR" altLang="en-US" sz="1200" b="1" dirty="0">
                    <a:latin typeface="+mj-lt"/>
                  </a:endParaRP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1160318" y="5742064"/>
                  <a:ext cx="1214446" cy="461665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200" b="1" dirty="0" smtClean="0">
                      <a:latin typeface="+mj-lt"/>
                    </a:rPr>
                    <a:t>Industrial waste</a:t>
                  </a:r>
                  <a:endParaRPr lang="ko-KR" altLang="en-US" sz="1200" b="1" dirty="0">
                    <a:latin typeface="+mj-lt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2759002" y="5759406"/>
                  <a:ext cx="1214446" cy="461665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200" b="1" dirty="0" smtClean="0">
                      <a:latin typeface="+mj-lt"/>
                    </a:rPr>
                    <a:t>Livestock waste</a:t>
                  </a:r>
                  <a:endParaRPr lang="ko-KR" altLang="en-US" sz="1200" b="1" dirty="0">
                    <a:latin typeface="+mj-lt"/>
                  </a:endParaRP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4214810" y="5759406"/>
                  <a:ext cx="1357322" cy="461665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200" b="1" dirty="0" smtClean="0">
                      <a:latin typeface="+mj-lt"/>
                    </a:rPr>
                    <a:t>Domestic sewage</a:t>
                  </a:r>
                  <a:endParaRPr lang="ko-KR" altLang="en-US" sz="1200" b="1" dirty="0">
                    <a:latin typeface="+mj-lt"/>
                  </a:endParaRP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5776740" y="5759406"/>
                  <a:ext cx="1214446" cy="646331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200" b="1" dirty="0" smtClean="0">
                      <a:latin typeface="+mj-lt"/>
                    </a:rPr>
                    <a:t>Leather processing  waste</a:t>
                  </a:r>
                  <a:endParaRPr lang="ko-KR" altLang="en-US" sz="1200" b="1" dirty="0">
                    <a:latin typeface="+mj-lt"/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7169574" y="5768284"/>
                  <a:ext cx="1071570" cy="461665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200" b="1" dirty="0" smtClean="0">
                      <a:latin typeface="+mj-lt"/>
                    </a:rPr>
                    <a:t>control/ background</a:t>
                  </a:r>
                  <a:endParaRPr lang="ko-KR" altLang="en-US" sz="1200" b="1" dirty="0">
                    <a:latin typeface="+mj-lt"/>
                  </a:endParaRPr>
                </a:p>
              </p:txBody>
            </p:sp>
          </p:grpSp>
        </p:grpSp>
        <p:sp>
          <p:nvSpPr>
            <p:cNvPr id="13" name="TextBox 12"/>
            <p:cNvSpPr txBox="1"/>
            <p:nvPr/>
          </p:nvSpPr>
          <p:spPr>
            <a:xfrm>
              <a:off x="285720" y="2571744"/>
              <a:ext cx="400110" cy="212902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vert="vert270" wrap="square" rtlCol="0" anchor="ctr" anchorCtr="0">
              <a:spAutoFit/>
            </a:bodyPr>
            <a:lstStyle/>
            <a:p>
              <a:pPr algn="ctr"/>
              <a:r>
                <a:rPr lang="en-US" altLang="ko-KR" sz="1400" b="1" dirty="0" smtClean="0">
                  <a:latin typeface="+mj-lt"/>
                </a:rPr>
                <a:t>Number of species</a:t>
              </a:r>
              <a:endParaRPr lang="ko-KR" altLang="en-US" sz="1400" b="1" dirty="0">
                <a:latin typeface="+mj-lt"/>
              </a:endParaRPr>
            </a:p>
          </p:txBody>
        </p:sp>
      </p:grpSp>
      <p:sp>
        <p:nvSpPr>
          <p:cNvPr id="22" name="제목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401080" cy="1066800"/>
          </a:xfrm>
        </p:spPr>
        <p:txBody>
          <a:bodyPr>
            <a:noAutofit/>
          </a:bodyPr>
          <a:lstStyle/>
          <a:p>
            <a:pPr algn="l"/>
            <a:r>
              <a:rPr lang="en-US" altLang="ko-KR" sz="32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Decrease in </a:t>
            </a:r>
            <a:r>
              <a:rPr lang="en-US" altLang="ko-KR" sz="3200" b="1" dirty="0" err="1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meio</a:t>
            </a:r>
            <a:r>
              <a:rPr lang="en-US" altLang="ko-KR" sz="32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-benthos species with the increase in waste treatment</a:t>
            </a:r>
            <a:endParaRPr lang="ko-KR" altLang="en-US" sz="32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2"/>
          <p:cNvGrpSpPr/>
          <p:nvPr/>
        </p:nvGrpSpPr>
        <p:grpSpPr>
          <a:xfrm>
            <a:off x="571456" y="1857364"/>
            <a:ext cx="7827358" cy="4503983"/>
            <a:chOff x="785770" y="1322614"/>
            <a:chExt cx="7828007" cy="4503983"/>
          </a:xfrm>
        </p:grpSpPr>
        <p:grpSp>
          <p:nvGrpSpPr>
            <p:cNvPr id="3" name="그룹 17"/>
            <p:cNvGrpSpPr/>
            <p:nvPr/>
          </p:nvGrpSpPr>
          <p:grpSpPr>
            <a:xfrm>
              <a:off x="785770" y="1322614"/>
              <a:ext cx="7828007" cy="4503983"/>
              <a:chOff x="785770" y="1322614"/>
              <a:chExt cx="7828007" cy="4503983"/>
            </a:xfrm>
          </p:grpSpPr>
          <p:grpSp>
            <p:nvGrpSpPr>
              <p:cNvPr id="4" name="그룹 12"/>
              <p:cNvGrpSpPr/>
              <p:nvPr/>
            </p:nvGrpSpPr>
            <p:grpSpPr>
              <a:xfrm>
                <a:off x="866777" y="1322614"/>
                <a:ext cx="7747000" cy="4270387"/>
                <a:chOff x="866777" y="1322614"/>
                <a:chExt cx="7747000" cy="4270387"/>
              </a:xfrm>
            </p:grpSpPr>
            <p:graphicFrame>
              <p:nvGraphicFramePr>
                <p:cNvPr id="25" name="Object 2"/>
                <p:cNvGraphicFramePr>
                  <a:graphicFrameLocks noChangeAspect="1"/>
                </p:cNvGraphicFramePr>
                <p:nvPr/>
              </p:nvGraphicFramePr>
              <p:xfrm>
                <a:off x="866777" y="1536938"/>
                <a:ext cx="7747000" cy="4056063"/>
              </p:xfrm>
              <a:graphic>
                <a:graphicData uri="http://schemas.openxmlformats.org/presentationml/2006/ole">
                  <p:oleObj spid="_x0000_s58370" name="워크시트" r:id="rId3" imgW="8601142" imgH="5791264" progId="Excel.Sheet.8">
                    <p:embed/>
                  </p:oleObj>
                </a:graphicData>
              </a:graphic>
            </p:graphicFrame>
            <p:sp>
              <p:nvSpPr>
                <p:cNvPr id="27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6866894" y="1322614"/>
                  <a:ext cx="1571636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ko-KR" sz="1200" b="1" dirty="0" smtClean="0">
                      <a:solidFill>
                        <a:srgbClr val="D40A6F"/>
                      </a:solidFill>
                      <a:latin typeface="+mj-ea"/>
                      <a:ea typeface="+mj-ea"/>
                    </a:rPr>
                    <a:t>581</a:t>
                  </a:r>
                  <a:r>
                    <a:rPr lang="en-US" altLang="ko-KR" sz="1200" b="1" dirty="0" smtClean="0">
                      <a:solidFill>
                        <a:schemeClr val="tx2"/>
                      </a:solidFill>
                      <a:latin typeface="+mj-ea"/>
                      <a:ea typeface="+mj-ea"/>
                    </a:rPr>
                    <a:t>   1765   </a:t>
                  </a:r>
                  <a:r>
                    <a:rPr lang="en-US" altLang="ko-KR" sz="1200" b="1" dirty="0" smtClean="0">
                      <a:solidFill>
                        <a:srgbClr val="C00000"/>
                      </a:solidFill>
                      <a:latin typeface="+mj-ea"/>
                      <a:ea typeface="+mj-ea"/>
                    </a:rPr>
                    <a:t>1385</a:t>
                  </a:r>
                  <a:endParaRPr lang="en-US" altLang="ko-KR" sz="1200" b="1" dirty="0">
                    <a:solidFill>
                      <a:srgbClr val="C00000"/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17" name="TextBox 16"/>
              <p:cNvSpPr txBox="1"/>
              <p:nvPr/>
            </p:nvSpPr>
            <p:spPr>
              <a:xfrm>
                <a:off x="785770" y="2285992"/>
                <a:ext cx="400143" cy="191470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vert="vert270" wrap="square" rtlCol="0" anchor="ctr" anchorCtr="0">
                <a:spAutoFit/>
              </a:bodyPr>
              <a:lstStyle/>
              <a:p>
                <a:r>
                  <a:rPr lang="en-US" altLang="ko-KR" sz="1400" b="1" dirty="0" smtClean="0">
                    <a:latin typeface="+mj-lt"/>
                  </a:rPr>
                  <a:t>Density (inds/10m</a:t>
                </a:r>
                <a:r>
                  <a:rPr lang="en-US" altLang="ko-KR" sz="1400" b="1" baseline="30000" dirty="0" smtClean="0">
                    <a:latin typeface="+mj-lt"/>
                  </a:rPr>
                  <a:t>2</a:t>
                </a:r>
                <a:r>
                  <a:rPr lang="en-US" altLang="ko-KR" sz="1400" b="1" dirty="0" smtClean="0">
                    <a:latin typeface="+mj-lt"/>
                  </a:rPr>
                  <a:t>)</a:t>
                </a:r>
                <a:endParaRPr lang="ko-KR" altLang="en-US" sz="1400" b="1" dirty="0">
                  <a:latin typeface="+mj-lt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794796" y="5180266"/>
                <a:ext cx="1214446" cy="461665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b="1" dirty="0" smtClean="0">
                    <a:latin typeface="+mj-lt"/>
                  </a:rPr>
                  <a:t>Industrial waste</a:t>
                </a:r>
                <a:endParaRPr lang="ko-KR" altLang="en-US" sz="1200" b="1" dirty="0">
                  <a:latin typeface="+mj-lt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223556" y="5180266"/>
                <a:ext cx="1214446" cy="461665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b="1" dirty="0" smtClean="0">
                    <a:latin typeface="+mj-lt"/>
                  </a:rPr>
                  <a:t>Livestock waste </a:t>
                </a:r>
                <a:endParaRPr lang="ko-KR" altLang="en-US" sz="1200" b="1" dirty="0">
                  <a:latin typeface="+mj-lt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723754" y="5180266"/>
                <a:ext cx="1214446" cy="461665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b="1" dirty="0" smtClean="0">
                    <a:latin typeface="+mj-lt"/>
                  </a:rPr>
                  <a:t>Domestic sewage</a:t>
                </a:r>
                <a:endParaRPr lang="ko-KR" altLang="en-US" sz="1200" b="1" dirty="0">
                  <a:latin typeface="+mj-lt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081076" y="5180266"/>
                <a:ext cx="1214446" cy="646331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b="1" dirty="0" smtClean="0">
                    <a:latin typeface="+mj-lt"/>
                  </a:rPr>
                  <a:t>Leather processing waste</a:t>
                </a:r>
                <a:endParaRPr lang="ko-KR" altLang="en-US" sz="1200" b="1" dirty="0">
                  <a:latin typeface="+mj-lt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7367374" y="5180266"/>
                <a:ext cx="1071570" cy="461665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b="1" dirty="0" smtClean="0">
                    <a:latin typeface="+mj-lt"/>
                  </a:rPr>
                  <a:t>control/ background</a:t>
                </a:r>
                <a:endParaRPr lang="ko-KR" altLang="en-US" sz="1200" b="1" dirty="0">
                  <a:latin typeface="+mj-lt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2062792" y="1741536"/>
              <a:ext cx="1437638" cy="46166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smtClean="0">
                  <a:latin typeface="+mj-lt"/>
                </a:rPr>
                <a:t>Oct 2008 sample</a:t>
              </a:r>
            </a:p>
            <a:p>
              <a:r>
                <a:rPr lang="en-US" altLang="ko-KR" sz="1200" b="1" dirty="0" smtClean="0">
                  <a:latin typeface="+mj-lt"/>
                </a:rPr>
                <a:t>Nov 2008 sample</a:t>
              </a:r>
              <a:endParaRPr lang="ko-KR" altLang="en-US" sz="1200" b="1" dirty="0">
                <a:latin typeface="+mj-lt"/>
              </a:endParaRPr>
            </a:p>
          </p:txBody>
        </p:sp>
      </p:grpSp>
      <p:sp>
        <p:nvSpPr>
          <p:cNvPr id="16" name="제목 1"/>
          <p:cNvSpPr txBox="1">
            <a:spLocks/>
          </p:cNvSpPr>
          <p:nvPr/>
        </p:nvSpPr>
        <p:spPr>
          <a:xfrm>
            <a:off x="500034" y="714356"/>
            <a:ext cx="8401080" cy="10668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ko-KR" sz="32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Decrease in </a:t>
            </a:r>
            <a:r>
              <a:rPr lang="en-US" altLang="ko-KR" sz="3200" b="1" dirty="0" err="1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meio</a:t>
            </a:r>
            <a:r>
              <a:rPr lang="en-US" altLang="ko-KR" sz="32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-benthos density with the increase in waste treatment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Text Box 9"/>
          <p:cNvSpPr txBox="1">
            <a:spLocks noChangeArrowheads="1"/>
          </p:cNvSpPr>
          <p:nvPr/>
        </p:nvSpPr>
        <p:spPr bwMode="auto">
          <a:xfrm>
            <a:off x="500034" y="214290"/>
            <a:ext cx="821537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32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Relationship between COD/IL and </a:t>
            </a:r>
            <a:r>
              <a:rPr lang="en-US" altLang="ko-KR" sz="3200" b="1" dirty="0" err="1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meio</a:t>
            </a:r>
            <a:r>
              <a:rPr lang="en-US" altLang="ko-KR" sz="32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-benthos</a:t>
            </a:r>
            <a:endParaRPr lang="en-US" altLang="ko-KR" sz="32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pSp>
        <p:nvGrpSpPr>
          <p:cNvPr id="2" name="그룹 14"/>
          <p:cNvGrpSpPr/>
          <p:nvPr/>
        </p:nvGrpSpPr>
        <p:grpSpPr>
          <a:xfrm>
            <a:off x="2452673" y="1337571"/>
            <a:ext cx="6438915" cy="3731911"/>
            <a:chOff x="2452673" y="1341438"/>
            <a:chExt cx="6438915" cy="3797516"/>
          </a:xfrm>
        </p:grpSpPr>
        <p:grpSp>
          <p:nvGrpSpPr>
            <p:cNvPr id="3" name="그룹 11"/>
            <p:cNvGrpSpPr/>
            <p:nvPr/>
          </p:nvGrpSpPr>
          <p:grpSpPr>
            <a:xfrm>
              <a:off x="2452673" y="1341438"/>
              <a:ext cx="6438915" cy="3588890"/>
              <a:chOff x="2452673" y="1341438"/>
              <a:chExt cx="6438915" cy="3588890"/>
            </a:xfrm>
          </p:grpSpPr>
          <p:grpSp>
            <p:nvGrpSpPr>
              <p:cNvPr id="4" name="그룹 8"/>
              <p:cNvGrpSpPr/>
              <p:nvPr/>
            </p:nvGrpSpPr>
            <p:grpSpPr>
              <a:xfrm>
                <a:off x="6372225" y="1341438"/>
                <a:ext cx="2519363" cy="3178193"/>
                <a:chOff x="6372225" y="1341438"/>
                <a:chExt cx="2519363" cy="3178193"/>
              </a:xfrm>
            </p:grpSpPr>
            <p:sp>
              <p:nvSpPr>
                <p:cNvPr id="24583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6372225" y="1341438"/>
                  <a:ext cx="2519363" cy="3445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altLang="ko-KR" sz="1600" b="1" dirty="0">
                      <a:latin typeface="+mn-ea"/>
                      <a:ea typeface="+mn-ea"/>
                    </a:rPr>
                    <a:t>◀ </a:t>
                  </a:r>
                  <a:r>
                    <a:rPr lang="en-US" altLang="ko-KR" sz="1600" b="1" dirty="0" smtClean="0">
                      <a:latin typeface="+mn-ea"/>
                      <a:ea typeface="+mn-ea"/>
                    </a:rPr>
                    <a:t>COD</a:t>
                  </a:r>
                  <a:endParaRPr lang="ko-KR" altLang="en-US" sz="1600" b="1" dirty="0">
                    <a:latin typeface="+mn-ea"/>
                    <a:ea typeface="+mn-ea"/>
                  </a:endParaRPr>
                </a:p>
              </p:txBody>
            </p:sp>
            <p:sp>
              <p:nvSpPr>
                <p:cNvPr id="24584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6372225" y="4175125"/>
                  <a:ext cx="2519363" cy="3445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altLang="ko-KR" sz="1600" b="1" dirty="0">
                      <a:latin typeface="+mn-ea"/>
                      <a:ea typeface="+mn-ea"/>
                    </a:rPr>
                    <a:t>◀ </a:t>
                  </a:r>
                  <a:r>
                    <a:rPr lang="en-US" altLang="ko-KR" sz="1600" b="1" dirty="0" smtClean="0">
                      <a:latin typeface="+mn-ea"/>
                      <a:ea typeface="+mn-ea"/>
                    </a:rPr>
                    <a:t>IL</a:t>
                  </a:r>
                  <a:endParaRPr lang="ko-KR" altLang="en-US" sz="1600" b="1" dirty="0">
                    <a:latin typeface="+mn-ea"/>
                    <a:ea typeface="+mn-ea"/>
                  </a:endParaRPr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2571736" y="4714884"/>
                <a:ext cx="57150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00" b="1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P&lt;0.05</a:t>
                </a:r>
                <a:endParaRPr lang="ko-KR" altLang="en-US" sz="800" b="1" dirty="0">
                  <a:solidFill>
                    <a:srgbClr val="FF0000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452673" y="2171691"/>
                <a:ext cx="57150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00" b="1" dirty="0" smtClean="0">
                    <a:solidFill>
                      <a:srgbClr val="FF0000"/>
                    </a:solidFill>
                    <a:latin typeface="+mn-ea"/>
                    <a:ea typeface="+mn-ea"/>
                  </a:rPr>
                  <a:t>P&lt;0.05</a:t>
                </a:r>
                <a:endParaRPr lang="ko-KR" altLang="en-US" sz="800" b="1" dirty="0">
                  <a:solidFill>
                    <a:srgbClr val="FF0000"/>
                  </a:solidFill>
                  <a:latin typeface="+mn-ea"/>
                  <a:ea typeface="+mn-ea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5572134" y="2461537"/>
              <a:ext cx="57150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b="1" dirty="0" smtClean="0">
                  <a:solidFill>
                    <a:srgbClr val="FF0000"/>
                  </a:solidFill>
                  <a:latin typeface="+mn-ea"/>
                  <a:ea typeface="+mn-ea"/>
                </a:rPr>
                <a:t>P&lt;0.05</a:t>
              </a:r>
              <a:endParaRPr lang="ko-KR" altLang="en-US" sz="800" b="1" dirty="0">
                <a:solidFill>
                  <a:srgbClr val="FF0000"/>
                </a:solidFill>
                <a:latin typeface="+mn-ea"/>
                <a:ea typeface="+mn-ea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43597" y="4923510"/>
              <a:ext cx="57150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b="1" dirty="0" smtClean="0">
                  <a:solidFill>
                    <a:srgbClr val="FF0000"/>
                  </a:solidFill>
                  <a:latin typeface="+mn-ea"/>
                  <a:ea typeface="+mn-ea"/>
                </a:rPr>
                <a:t>P&lt;0.05</a:t>
              </a:r>
              <a:endParaRPr lang="ko-KR" altLang="en-US" sz="800" b="1" dirty="0">
                <a:solidFill>
                  <a:srgbClr val="FF0000"/>
                </a:solidFill>
                <a:latin typeface="+mn-ea"/>
                <a:ea typeface="+mn-ea"/>
              </a:endParaRPr>
            </a:p>
          </p:txBody>
        </p:sp>
      </p:grpSp>
      <p:pic>
        <p:nvPicPr>
          <p:cNvPr id="24578" name="Object 5"/>
          <p:cNvPicPr>
            <a:picLocks noRot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438" y="1117600"/>
            <a:ext cx="2762250" cy="2836863"/>
          </a:xfrm>
          <a:prstGeom prst="rect">
            <a:avLst/>
          </a:prstGeom>
          <a:noFill/>
          <a:ln w="1">
            <a:miter lim="800000"/>
            <a:headEnd/>
            <a:tailEnd/>
          </a:ln>
        </p:spPr>
      </p:pic>
      <p:pic>
        <p:nvPicPr>
          <p:cNvPr id="24579" name="Object 7"/>
          <p:cNvPicPr>
            <a:picLocks noRot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6663" y="1119188"/>
            <a:ext cx="2762250" cy="2836862"/>
          </a:xfrm>
          <a:prstGeom prst="rect">
            <a:avLst/>
          </a:prstGeom>
          <a:noFill/>
          <a:ln w="1">
            <a:miter lim="800000"/>
            <a:headEnd/>
            <a:tailEnd/>
          </a:ln>
        </p:spPr>
      </p:pic>
      <p:pic>
        <p:nvPicPr>
          <p:cNvPr id="24580" name="Object 13"/>
          <p:cNvPicPr>
            <a:picLocks noRot="1"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5" y="3881438"/>
            <a:ext cx="2857500" cy="2833687"/>
          </a:xfrm>
          <a:prstGeom prst="rect">
            <a:avLst/>
          </a:prstGeom>
          <a:noFill/>
          <a:ln w="1">
            <a:miter lim="800000"/>
            <a:headEnd/>
            <a:tailEnd/>
          </a:ln>
        </p:spPr>
      </p:pic>
      <p:pic>
        <p:nvPicPr>
          <p:cNvPr id="24581" name="Object 14"/>
          <p:cNvPicPr>
            <a:picLocks noRot="1"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02063" y="3881438"/>
            <a:ext cx="2857500" cy="2833687"/>
          </a:xfrm>
          <a:prstGeom prst="rect">
            <a:avLst/>
          </a:prstGeom>
          <a:noFill/>
          <a:ln w="1">
            <a:miter lim="800000"/>
            <a:headEnd/>
            <a:tailEnd/>
          </a:ln>
        </p:spPr>
      </p:pic>
      <p:pic>
        <p:nvPicPr>
          <p:cNvPr id="104450" name="Picture 2" descr="http://kr.srd.yahoo.com/_ylt=A3ehCmbeJoJLlIYBxRe8FfZ6/SIG=13864ch8r/EXP=1266907230/**http%3A/virtual.yosemite.cc.ca.us/randerson/Marine%2520Invertebrates/Foraminifer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5143512"/>
            <a:ext cx="2112565" cy="15716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501122" cy="1066800"/>
          </a:xfrm>
        </p:spPr>
        <p:txBody>
          <a:bodyPr>
            <a:normAutofit/>
          </a:bodyPr>
          <a:lstStyle/>
          <a:p>
            <a:pPr algn="l">
              <a:lnSpc>
                <a:spcPts val="3800"/>
              </a:lnSpc>
            </a:pPr>
            <a:r>
              <a:rPr lang="en-US" altLang="ko-KR" sz="32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Major environmental issues and development plans in the GTF</a:t>
            </a:r>
            <a:endParaRPr lang="ko-KR" altLang="en-US" sz="32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158" y="1928802"/>
            <a:ext cx="8072494" cy="1928826"/>
          </a:xfrm>
        </p:spPr>
        <p:txBody>
          <a:bodyPr>
            <a:normAutofit fontScale="62500" lnSpcReduction="20000"/>
          </a:bodyPr>
          <a:lstStyle/>
          <a:p>
            <a:r>
              <a:rPr lang="en-US" altLang="ko-KR" sz="3200" b="1" dirty="0" smtClean="0">
                <a:solidFill>
                  <a:schemeClr val="tx2"/>
                </a:solidFill>
              </a:rPr>
              <a:t>Nutrients and organic pollution</a:t>
            </a:r>
          </a:p>
          <a:p>
            <a:r>
              <a:rPr lang="en-US" altLang="ko-KR" sz="3200" b="1" dirty="0" smtClean="0">
                <a:solidFill>
                  <a:schemeClr val="tx2"/>
                </a:solidFill>
              </a:rPr>
              <a:t>Pollution loadings from domestic sewage and land use around the tidal flat</a:t>
            </a:r>
          </a:p>
          <a:p>
            <a:r>
              <a:rPr lang="en-US" altLang="ko-KR" sz="3200" b="1" dirty="0" smtClean="0">
                <a:solidFill>
                  <a:srgbClr val="FF0000"/>
                </a:solidFill>
              </a:rPr>
              <a:t>Solid wastes input through Han River and coastal area of the mud flat</a:t>
            </a:r>
          </a:p>
          <a:p>
            <a:r>
              <a:rPr lang="en-US" altLang="ko-KR" sz="3200" b="1" dirty="0" smtClean="0">
                <a:solidFill>
                  <a:srgbClr val="FF0000"/>
                </a:solidFill>
              </a:rPr>
              <a:t>Two tidal power plant plans - </a:t>
            </a:r>
            <a:r>
              <a:rPr lang="en-US" altLang="ko-KR" sz="3200" b="1" dirty="0" err="1" smtClean="0">
                <a:solidFill>
                  <a:srgbClr val="FF0000"/>
                </a:solidFill>
              </a:rPr>
              <a:t>Ganghwa</a:t>
            </a:r>
            <a:r>
              <a:rPr lang="en-US" altLang="ko-KR" sz="3200" b="1" dirty="0" smtClean="0">
                <a:solidFill>
                  <a:srgbClr val="FF0000"/>
                </a:solidFill>
              </a:rPr>
              <a:t> and Incheon TPP</a:t>
            </a:r>
          </a:p>
        </p:txBody>
      </p:sp>
      <p:graphicFrame>
        <p:nvGraphicFramePr>
          <p:cNvPr id="4" name="Object 1"/>
          <p:cNvGraphicFramePr>
            <a:graphicFrameLocks noChangeAspect="1"/>
          </p:cNvGraphicFramePr>
          <p:nvPr/>
        </p:nvGraphicFramePr>
        <p:xfrm>
          <a:off x="1000100" y="4286255"/>
          <a:ext cx="3357586" cy="2474011"/>
        </p:xfrm>
        <a:graphic>
          <a:graphicData uri="http://schemas.openxmlformats.org/presentationml/2006/ole">
            <p:oleObj spid="_x0000_s97282" name="슬라이드" r:id="rId3" imgW="3761072" imgH="2819329" progId="PowerPoint.Slide.12">
              <p:embed/>
            </p:oleObj>
          </a:graphicData>
        </a:graphic>
      </p:graphicFrame>
      <p:grpSp>
        <p:nvGrpSpPr>
          <p:cNvPr id="5" name="Group 172"/>
          <p:cNvGrpSpPr>
            <a:grpSpLocks/>
          </p:cNvGrpSpPr>
          <p:nvPr/>
        </p:nvGrpSpPr>
        <p:grpSpPr bwMode="auto">
          <a:xfrm>
            <a:off x="4572000" y="4286256"/>
            <a:ext cx="3357586" cy="2428892"/>
            <a:chOff x="240" y="398"/>
            <a:chExt cx="5280" cy="3744"/>
          </a:xfrm>
        </p:grpSpPr>
        <p:pic>
          <p:nvPicPr>
            <p:cNvPr id="6" name="Picture 173" descr="갯벌감소면적(중규모)-수정-1"/>
            <p:cNvPicPr>
              <a:picLocks noChangeAspect="1" noChangeArrowheads="1"/>
            </p:cNvPicPr>
            <p:nvPr/>
          </p:nvPicPr>
          <p:blipFill>
            <a:blip r:embed="rId4" cstate="print"/>
            <a:srcRect l="130" t="188"/>
            <a:stretch>
              <a:fillRect/>
            </a:stretch>
          </p:blipFill>
          <p:spPr bwMode="auto">
            <a:xfrm>
              <a:off x="240" y="398"/>
              <a:ext cx="5280" cy="3744"/>
            </a:xfrm>
            <a:prstGeom prst="rect">
              <a:avLst/>
            </a:prstGeom>
            <a:noFill/>
            <a:ln w="12700">
              <a:solidFill>
                <a:srgbClr val="3366FF"/>
              </a:solidFill>
              <a:miter lim="800000"/>
              <a:headEnd/>
              <a:tailEnd/>
            </a:ln>
          </p:spPr>
        </p:pic>
        <p:grpSp>
          <p:nvGrpSpPr>
            <p:cNvPr id="7" name="Group 174"/>
            <p:cNvGrpSpPr>
              <a:grpSpLocks/>
            </p:cNvGrpSpPr>
            <p:nvPr/>
          </p:nvGrpSpPr>
          <p:grpSpPr bwMode="auto">
            <a:xfrm>
              <a:off x="4653" y="2266"/>
              <a:ext cx="387" cy="387"/>
              <a:chOff x="14289" y="6782"/>
              <a:chExt cx="1190" cy="1156"/>
            </a:xfrm>
          </p:grpSpPr>
          <p:sp>
            <p:nvSpPr>
              <p:cNvPr id="8" name="Freeform 175"/>
              <p:cNvSpPr>
                <a:spLocks/>
              </p:cNvSpPr>
              <p:nvPr/>
            </p:nvSpPr>
            <p:spPr bwMode="auto">
              <a:xfrm>
                <a:off x="14304" y="6782"/>
                <a:ext cx="965" cy="1156"/>
              </a:xfrm>
              <a:custGeom>
                <a:avLst/>
                <a:gdLst>
                  <a:gd name="T0" fmla="*/ 0 w 965"/>
                  <a:gd name="T1" fmla="*/ 687 h 1156"/>
                  <a:gd name="T2" fmla="*/ 330 w 965"/>
                  <a:gd name="T3" fmla="*/ 1156 h 1156"/>
                  <a:gd name="T4" fmla="*/ 965 w 965"/>
                  <a:gd name="T5" fmla="*/ 1156 h 1156"/>
                  <a:gd name="T6" fmla="*/ 960 w 965"/>
                  <a:gd name="T7" fmla="*/ 0 h 1156"/>
                  <a:gd name="T8" fmla="*/ 739 w 965"/>
                  <a:gd name="T9" fmla="*/ 82 h 1156"/>
                  <a:gd name="T10" fmla="*/ 538 w 965"/>
                  <a:gd name="T11" fmla="*/ 192 h 1156"/>
                  <a:gd name="T12" fmla="*/ 211 w 965"/>
                  <a:gd name="T13" fmla="*/ 495 h 1156"/>
                  <a:gd name="T14" fmla="*/ 0 w 965"/>
                  <a:gd name="T15" fmla="*/ 687 h 115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65"/>
                  <a:gd name="T25" fmla="*/ 0 h 1156"/>
                  <a:gd name="T26" fmla="*/ 965 w 965"/>
                  <a:gd name="T27" fmla="*/ 1156 h 115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65" h="1156">
                    <a:moveTo>
                      <a:pt x="0" y="687"/>
                    </a:moveTo>
                    <a:lnTo>
                      <a:pt x="330" y="1156"/>
                    </a:lnTo>
                    <a:lnTo>
                      <a:pt x="965" y="1156"/>
                    </a:lnTo>
                    <a:lnTo>
                      <a:pt x="960" y="0"/>
                    </a:lnTo>
                    <a:lnTo>
                      <a:pt x="739" y="82"/>
                    </a:lnTo>
                    <a:lnTo>
                      <a:pt x="538" y="192"/>
                    </a:lnTo>
                    <a:lnTo>
                      <a:pt x="211" y="495"/>
                    </a:lnTo>
                    <a:lnTo>
                      <a:pt x="0" y="687"/>
                    </a:lnTo>
                    <a:close/>
                  </a:path>
                </a:pathLst>
              </a:custGeom>
              <a:solidFill>
                <a:srgbClr val="FDF695">
                  <a:alpha val="69019"/>
                </a:srgbClr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187223" tIns="93612" rIns="187223" bIns="93612">
                <a:spAutoFit/>
              </a:bodyPr>
              <a:lstStyle/>
              <a:p>
                <a:endParaRPr lang="ko-KR" altLang="en-US" dirty="0"/>
              </a:p>
            </p:txBody>
          </p:sp>
          <p:sp>
            <p:nvSpPr>
              <p:cNvPr id="9" name="Text Box 176"/>
              <p:cNvSpPr txBox="1">
                <a:spLocks noChangeArrowheads="1"/>
              </p:cNvSpPr>
              <p:nvPr/>
            </p:nvSpPr>
            <p:spPr bwMode="auto">
              <a:xfrm>
                <a:off x="14289" y="7471"/>
                <a:ext cx="1190" cy="108"/>
              </a:xfrm>
              <a:prstGeom prst="rect">
                <a:avLst/>
              </a:prstGeom>
              <a:noFill/>
              <a:ln w="3175" algn="ctr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 defTabSz="893763"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ko-KR" altLang="en-US" sz="400" dirty="0">
                    <a:latin typeface="HY헤드라인M" pitchFamily="18" charset="-127"/>
                    <a:ea typeface="HY헤드라인M" pitchFamily="18" charset="-127"/>
                  </a:rPr>
                  <a:t>영종도 준설토 투기장</a:t>
                </a:r>
              </a:p>
            </p:txBody>
          </p:sp>
          <p:sp>
            <p:nvSpPr>
              <p:cNvPr id="10" name="Freeform 177"/>
              <p:cNvSpPr>
                <a:spLocks/>
              </p:cNvSpPr>
              <p:nvPr/>
            </p:nvSpPr>
            <p:spPr bwMode="auto">
              <a:xfrm>
                <a:off x="14515" y="7144"/>
                <a:ext cx="737" cy="681"/>
              </a:xfrm>
              <a:custGeom>
                <a:avLst/>
                <a:gdLst>
                  <a:gd name="T0" fmla="*/ 0 w 737"/>
                  <a:gd name="T1" fmla="*/ 681 h 681"/>
                  <a:gd name="T2" fmla="*/ 454 w 737"/>
                  <a:gd name="T3" fmla="*/ 341 h 681"/>
                  <a:gd name="T4" fmla="*/ 737 w 737"/>
                  <a:gd name="T5" fmla="*/ 0 h 681"/>
                  <a:gd name="T6" fmla="*/ 0 60000 65536"/>
                  <a:gd name="T7" fmla="*/ 0 60000 65536"/>
                  <a:gd name="T8" fmla="*/ 0 60000 65536"/>
                  <a:gd name="T9" fmla="*/ 0 w 737"/>
                  <a:gd name="T10" fmla="*/ 0 h 681"/>
                  <a:gd name="T11" fmla="*/ 737 w 737"/>
                  <a:gd name="T12" fmla="*/ 681 h 68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37" h="681">
                    <a:moveTo>
                      <a:pt x="0" y="681"/>
                    </a:moveTo>
                    <a:cubicBezTo>
                      <a:pt x="165" y="567"/>
                      <a:pt x="331" y="454"/>
                      <a:pt x="454" y="341"/>
                    </a:cubicBezTo>
                    <a:cubicBezTo>
                      <a:pt x="577" y="228"/>
                      <a:pt x="657" y="114"/>
                      <a:pt x="737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lIns="187223" tIns="93612" rIns="187223" bIns="93612">
                <a:spAutoFit/>
              </a:bodyPr>
              <a:lstStyle/>
              <a:p>
                <a:endParaRPr lang="ko-KR" altLang="en-US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차트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071942"/>
            <a:ext cx="335758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0" y="357166"/>
            <a:ext cx="6215074" cy="107157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Marine</a:t>
            </a:r>
            <a:r>
              <a:rPr kumimoji="0" lang="en-US" altLang="ko-KR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solid waste in GSTF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59394" name="Picture 2" descr="http://img.news.yahoo.co.kr/picture/2009/80/20090523/2009052316284237180_164122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1000108"/>
            <a:ext cx="2000238" cy="3000357"/>
          </a:xfrm>
          <a:prstGeom prst="rect">
            <a:avLst/>
          </a:prstGeom>
          <a:noFill/>
        </p:spPr>
      </p:pic>
      <p:pic>
        <p:nvPicPr>
          <p:cNvPr id="59396" name="Picture 4" descr="http://img.news.yahoo.co.kr/picture/2009/80/20090717/2009071716103642180_162114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4143380"/>
            <a:ext cx="3531198" cy="2514214"/>
          </a:xfrm>
          <a:prstGeom prst="rect">
            <a:avLst/>
          </a:prstGeom>
          <a:noFill/>
        </p:spPr>
      </p:pic>
      <p:graphicFrame>
        <p:nvGraphicFramePr>
          <p:cNvPr id="8" name="내용 개체 틀 5"/>
          <p:cNvGraphicFramePr>
            <a:graphicFrameLocks noGrp="1"/>
          </p:cNvGraphicFramePr>
          <p:nvPr>
            <p:ph idx="1"/>
          </p:nvPr>
        </p:nvGraphicFramePr>
        <p:xfrm>
          <a:off x="285720" y="1643050"/>
          <a:ext cx="5214944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3736"/>
                <a:gridCol w="1303736"/>
                <a:gridCol w="1303736"/>
                <a:gridCol w="1303736"/>
              </a:tblGrid>
              <a:tr h="239663">
                <a:tc rowSpan="2">
                  <a:txBody>
                    <a:bodyPr/>
                    <a:lstStyle/>
                    <a:p>
                      <a:pPr latinLnBrk="1"/>
                      <a:endParaRPr lang="en-US" altLang="ko-KR" sz="1200" b="1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latinLnBrk="1"/>
                      <a:r>
                        <a:rPr lang="en-US" altLang="ko-KR" sz="12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Location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Year 2004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19410">
                <a:tc vMerge="1">
                  <a:txBody>
                    <a:bodyPr/>
                    <a:lstStyle/>
                    <a:p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Production of solid waste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Treated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Untreated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</a:tr>
              <a:tr h="23966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Total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2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87,493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2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28,694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2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58,798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</a:tr>
              <a:tr h="23966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>
                          <a:solidFill>
                            <a:srgbClr val="FF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Incheon </a:t>
                      </a:r>
                      <a:endParaRPr lang="ko-KR" altLang="en-US" sz="1200" b="1" dirty="0">
                        <a:solidFill>
                          <a:srgbClr val="FF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solidFill>
                            <a:srgbClr val="FF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55,632</a:t>
                      </a:r>
                      <a:endParaRPr lang="ko-KR" altLang="en-US" sz="1200" b="1" dirty="0">
                        <a:solidFill>
                          <a:srgbClr val="FF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solidFill>
                            <a:srgbClr val="FF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4,536</a:t>
                      </a:r>
                      <a:endParaRPr lang="ko-KR" altLang="en-US" sz="1200" b="1" dirty="0">
                        <a:solidFill>
                          <a:srgbClr val="FF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solidFill>
                            <a:srgbClr val="FF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51,096</a:t>
                      </a:r>
                      <a:endParaRPr lang="ko-KR" altLang="en-US" sz="1200" b="1" dirty="0">
                        <a:solidFill>
                          <a:srgbClr val="FF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</a:tr>
              <a:tr h="23966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Jeonnam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15,352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9,732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5,620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</a:tr>
              <a:tr h="23966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Gyungnam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 4,358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4,029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329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</a:tr>
              <a:tr h="23966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Jeju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3,992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3,862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130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14282" y="571480"/>
            <a:ext cx="8515352" cy="1066800"/>
          </a:xfrm>
        </p:spPr>
        <p:txBody>
          <a:bodyPr rtlCol="0">
            <a:noAutofit/>
          </a:bodyPr>
          <a:lstStyle/>
          <a:p>
            <a:pPr lvl="0" algn="l" latinLnBrk="0">
              <a:lnSpc>
                <a:spcPts val="4000"/>
              </a:lnSpc>
            </a:pPr>
            <a:r>
              <a:rPr lang="en-US" sz="32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Reviewing and establishment of new environmental management plans</a:t>
            </a:r>
            <a:endParaRPr lang="ko-KR" altLang="en-US" sz="32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pSp>
        <p:nvGrpSpPr>
          <p:cNvPr id="3" name="그룹 8"/>
          <p:cNvGrpSpPr/>
          <p:nvPr/>
        </p:nvGrpSpPr>
        <p:grpSpPr>
          <a:xfrm>
            <a:off x="214282" y="1857364"/>
            <a:ext cx="8358246" cy="4786325"/>
            <a:chOff x="214282" y="1857364"/>
            <a:chExt cx="8358246" cy="4786325"/>
          </a:xfrm>
        </p:grpSpPr>
        <p:grpSp>
          <p:nvGrpSpPr>
            <p:cNvPr id="4" name="그룹 6"/>
            <p:cNvGrpSpPr/>
            <p:nvPr/>
          </p:nvGrpSpPr>
          <p:grpSpPr>
            <a:xfrm>
              <a:off x="214282" y="1857364"/>
              <a:ext cx="8358246" cy="4786325"/>
              <a:chOff x="214282" y="1857364"/>
              <a:chExt cx="8358246" cy="4786325"/>
            </a:xfrm>
          </p:grpSpPr>
          <p:pic>
            <p:nvPicPr>
              <p:cNvPr id="5" name="Picture 112" descr="zone2_저용량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14313" y="3500439"/>
                <a:ext cx="8358215" cy="3143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 Box 12"/>
              <p:cNvSpPr txBox="1">
                <a:spLocks noChangeArrowheads="1"/>
              </p:cNvSpPr>
              <p:nvPr/>
            </p:nvSpPr>
            <p:spPr bwMode="auto">
              <a:xfrm>
                <a:off x="214282" y="1857364"/>
                <a:ext cx="8353610" cy="2268313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fontAlgn="auto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Char char="-"/>
                  <a:defRPr/>
                </a:pPr>
                <a:r>
                  <a:rPr kumimoji="0" lang="en-US" altLang="ko-KR" sz="1500" b="1" dirty="0">
                    <a:solidFill>
                      <a:srgbClr val="000000"/>
                    </a:solidFill>
                    <a:ea typeface="휴먼모음T" pitchFamily="18" charset="-127"/>
                  </a:rPr>
                  <a:t> </a:t>
                </a:r>
                <a:r>
                  <a:rPr kumimoji="0" lang="en-US" altLang="ko-KR" sz="1500" b="1" dirty="0">
                    <a:solidFill>
                      <a:srgbClr val="00B050"/>
                    </a:solidFill>
                    <a:ea typeface="휴먼모음T" pitchFamily="18" charset="-127"/>
                  </a:rPr>
                  <a:t>Absolute conservation area: </a:t>
                </a:r>
                <a:r>
                  <a:rPr kumimoji="0" lang="en-US" altLang="ko-KR" sz="1400" b="1" dirty="0">
                    <a:solidFill>
                      <a:srgbClr val="000000"/>
                    </a:solidFill>
                    <a:ea typeface="휴먼모음T" pitchFamily="18" charset="-127"/>
                  </a:rPr>
                  <a:t>Cultural heritage sites, Dongmak Beach</a:t>
                </a:r>
                <a:endParaRPr kumimoji="0" lang="ko-KR" altLang="en-US" sz="1400" b="1" dirty="0">
                  <a:solidFill>
                    <a:srgbClr val="000000"/>
                  </a:solidFill>
                  <a:ea typeface="휴먼모음T" pitchFamily="18" charset="-127"/>
                </a:endParaRPr>
              </a:p>
              <a:p>
                <a:pPr fontAlgn="auto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Char char="-"/>
                  <a:defRPr/>
                </a:pPr>
                <a:r>
                  <a:rPr kumimoji="0" lang="ko-KR" altLang="en-US" sz="1400" b="1" dirty="0">
                    <a:solidFill>
                      <a:srgbClr val="000000"/>
                    </a:solidFill>
                    <a:ea typeface="휴먼모음T" pitchFamily="18" charset="-127"/>
                  </a:rPr>
                  <a:t> </a:t>
                </a:r>
                <a:r>
                  <a:rPr kumimoji="0" lang="en-US" altLang="ko-KR" sz="1400" b="1" dirty="0">
                    <a:solidFill>
                      <a:srgbClr val="92D050"/>
                    </a:solidFill>
                    <a:ea typeface="휴먼모음T" pitchFamily="18" charset="-127"/>
                  </a:rPr>
                  <a:t>Semi-conservation area:</a:t>
                </a:r>
                <a:r>
                  <a:rPr kumimoji="0" lang="en-US" altLang="ko-KR" sz="1400" b="1" dirty="0">
                    <a:solidFill>
                      <a:srgbClr val="000000"/>
                    </a:solidFill>
                    <a:ea typeface="휴먼모음T" pitchFamily="18" charset="-127"/>
                  </a:rPr>
                  <a:t> Ganghwa </a:t>
                </a:r>
                <a:r>
                  <a:rPr kumimoji="0" lang="en-US" altLang="ko-KR" sz="1400" b="1" dirty="0" smtClean="0">
                    <a:solidFill>
                      <a:srgbClr val="000000"/>
                    </a:solidFill>
                    <a:ea typeface="휴먼모음T" pitchFamily="18" charset="-127"/>
                  </a:rPr>
                  <a:t>Tidal flat </a:t>
                </a:r>
                <a:r>
                  <a:rPr kumimoji="0" lang="en-US" altLang="ko-KR" sz="1400" b="1" dirty="0">
                    <a:solidFill>
                      <a:srgbClr val="000000"/>
                    </a:solidFill>
                    <a:ea typeface="휴먼모음T" pitchFamily="18" charset="-127"/>
                  </a:rPr>
                  <a:t>and </a:t>
                </a:r>
                <a:r>
                  <a:rPr kumimoji="0" lang="en-US" altLang="ko-KR" sz="1400" b="1" dirty="0" smtClean="0">
                    <a:solidFill>
                      <a:srgbClr val="000000"/>
                    </a:solidFill>
                    <a:ea typeface="휴먼모음T" pitchFamily="18" charset="-127"/>
                  </a:rPr>
                  <a:t>offshore, </a:t>
                </a:r>
                <a:r>
                  <a:rPr kumimoji="0" lang="en-US" altLang="ko-KR" sz="1400" b="1" dirty="0">
                    <a:solidFill>
                      <a:srgbClr val="000000"/>
                    </a:solidFill>
                    <a:ea typeface="휴먼모음T" pitchFamily="18" charset="-127"/>
                  </a:rPr>
                  <a:t>uninhabited islands, coastline, grade  A conservation forest region based on national land environment quality test</a:t>
                </a:r>
                <a:endParaRPr kumimoji="0" lang="ko-KR" altLang="en-US" sz="1400" b="1" dirty="0">
                  <a:solidFill>
                    <a:srgbClr val="000000"/>
                  </a:solidFill>
                  <a:ea typeface="휴먼모음T" pitchFamily="18" charset="-127"/>
                </a:endParaRPr>
              </a:p>
              <a:p>
                <a:pPr fontAlgn="auto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Char char="-"/>
                  <a:defRPr/>
                </a:pPr>
                <a:r>
                  <a:rPr kumimoji="0" lang="ko-KR" altLang="en-US" sz="1500" b="1" dirty="0">
                    <a:solidFill>
                      <a:srgbClr val="000000"/>
                    </a:solidFill>
                    <a:ea typeface="휴먼모음T" pitchFamily="18" charset="-127"/>
                  </a:rPr>
                  <a:t> </a:t>
                </a:r>
                <a:r>
                  <a:rPr kumimoji="0" lang="en-US" altLang="ko-KR" sz="1500" b="1" dirty="0">
                    <a:solidFill>
                      <a:srgbClr val="FF66FF"/>
                    </a:solidFill>
                    <a:ea typeface="휴먼모음T" pitchFamily="18" charset="-127"/>
                  </a:rPr>
                  <a:t>Development area: </a:t>
                </a:r>
                <a:r>
                  <a:rPr kumimoji="0" lang="en-US" altLang="ko-KR" sz="1400" b="1" dirty="0">
                    <a:ea typeface="휴먼모음T" pitchFamily="18" charset="-127"/>
                  </a:rPr>
                  <a:t>forest and agricultural land under management region, Villages and management areas of Dongmak ri. Jangheung ri, Yeocha ri, and Janghwa ri</a:t>
                </a:r>
              </a:p>
              <a:p>
                <a:pPr fontAlgn="auto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Char char="-"/>
                  <a:defRPr/>
                </a:pPr>
                <a:r>
                  <a:rPr kumimoji="0" lang="en-US" altLang="ko-KR" sz="1500" b="1" dirty="0">
                    <a:solidFill>
                      <a:srgbClr val="000000"/>
                    </a:solidFill>
                    <a:ea typeface="휴먼모음T" pitchFamily="18" charset="-127"/>
                  </a:rPr>
                  <a:t> </a:t>
                </a:r>
                <a:r>
                  <a:rPr kumimoji="0" lang="en-US" altLang="ko-KR" sz="1400" b="1" dirty="0">
                    <a:solidFill>
                      <a:srgbClr val="3333CC"/>
                    </a:solidFill>
                    <a:ea typeface="휴먼모음T" pitchFamily="18" charset="-127"/>
                  </a:rPr>
                  <a:t>Development adjustment area</a:t>
                </a:r>
                <a:r>
                  <a:rPr kumimoji="0" lang="en-US" altLang="ko-KR" sz="1400" b="1" dirty="0">
                    <a:solidFill>
                      <a:srgbClr val="000000"/>
                    </a:solidFill>
                    <a:ea typeface="휴먼모음T" pitchFamily="18" charset="-127"/>
                  </a:rPr>
                  <a:t>: Choji aquavillage, Hangsando development area, Sundoo ri pension area, natural garden proposed area, fishing harbors, Janghwa ri resort proposed site, </a:t>
                </a:r>
                <a:endParaRPr kumimoji="0" lang="ko-KR" altLang="en-US" sz="1400" b="1" dirty="0">
                  <a:solidFill>
                    <a:srgbClr val="000000"/>
                  </a:solidFill>
                  <a:ea typeface="휴먼모음T" pitchFamily="18" charset="-127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3214678" y="4500570"/>
              <a:ext cx="3214710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 smtClean="0">
                  <a:solidFill>
                    <a:schemeClr val="bg2">
                      <a:lumMod val="10000"/>
                    </a:schemeClr>
                  </a:solidFill>
                </a:rPr>
                <a:t>Coastal zoning of </a:t>
              </a:r>
              <a:r>
                <a:rPr lang="en-US" altLang="ko-KR" dirty="0" err="1" smtClean="0">
                  <a:solidFill>
                    <a:schemeClr val="bg2">
                      <a:lumMod val="10000"/>
                    </a:schemeClr>
                  </a:solidFill>
                </a:rPr>
                <a:t>Ganghwa</a:t>
              </a:r>
              <a:r>
                <a:rPr lang="en-US" altLang="ko-KR" dirty="0" smtClean="0">
                  <a:solidFill>
                    <a:schemeClr val="bg2">
                      <a:lumMod val="10000"/>
                    </a:schemeClr>
                  </a:solidFill>
                </a:rPr>
                <a:t> area</a:t>
              </a:r>
              <a:endParaRPr lang="ko-KR" altLang="en-US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066800"/>
          </a:xfrm>
        </p:spPr>
        <p:txBody>
          <a:bodyPr>
            <a:normAutofit/>
          </a:bodyPr>
          <a:lstStyle/>
          <a:p>
            <a:pPr algn="l"/>
            <a:r>
              <a:rPr lang="en-US" altLang="ko-KR" sz="32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Stakeholder training</a:t>
            </a:r>
            <a:endParaRPr lang="ko-KR" altLang="en-US" sz="32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4" name="그림 3" descr="사진 0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9059" y="1643051"/>
            <a:ext cx="2571768" cy="2071701"/>
          </a:xfrm>
          <a:prstGeom prst="rect">
            <a:avLst/>
          </a:prstGeom>
        </p:spPr>
      </p:pic>
      <p:pic>
        <p:nvPicPr>
          <p:cNvPr id="5" name="그림 4" descr="center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643050"/>
            <a:ext cx="3383717" cy="4786322"/>
          </a:xfrm>
          <a:prstGeom prst="rect">
            <a:avLst/>
          </a:prstGeom>
        </p:spPr>
      </p:pic>
      <p:pic>
        <p:nvPicPr>
          <p:cNvPr id="6" name="그림 5" descr="사진 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74714" y="1643050"/>
            <a:ext cx="2481132" cy="2071702"/>
          </a:xfrm>
          <a:prstGeom prst="rect">
            <a:avLst/>
          </a:prstGeom>
        </p:spPr>
      </p:pic>
      <p:pic>
        <p:nvPicPr>
          <p:cNvPr id="7" name="내용 개체 틀 5" descr="사진 024a.jpg"/>
          <p:cNvPicPr>
            <a:picLocks noGrp="1" noChangeAspect="1"/>
          </p:cNvPicPr>
          <p:nvPr>
            <p:ph sz="half" idx="4294967295"/>
          </p:nvPr>
        </p:nvPicPr>
        <p:blipFill>
          <a:blip r:embed="rId5" cstate="print"/>
          <a:stretch>
            <a:fillRect/>
          </a:stretch>
        </p:blipFill>
        <p:spPr>
          <a:xfrm>
            <a:off x="3956766" y="3786190"/>
            <a:ext cx="2544060" cy="2544060"/>
          </a:xfrm>
          <a:prstGeom prst="rect">
            <a:avLst/>
          </a:prstGeom>
        </p:spPr>
      </p:pic>
      <p:pic>
        <p:nvPicPr>
          <p:cNvPr id="9" name="내용 개체 틀 4" descr="DSC08260a.jpg"/>
          <p:cNvPicPr>
            <a:picLocks noGrp="1" noChangeAspect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6572264" y="3786190"/>
            <a:ext cx="2500330" cy="25717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472518" cy="857256"/>
          </a:xfrm>
        </p:spPr>
        <p:txBody>
          <a:bodyPr>
            <a:noAutofit/>
          </a:bodyPr>
          <a:lstStyle/>
          <a:p>
            <a:pPr algn="l"/>
            <a:r>
              <a:rPr lang="en-US" altLang="ko-KR" sz="32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Steps for the demonstration site selection</a:t>
            </a:r>
            <a:endParaRPr lang="ko-KR" altLang="en-US" sz="32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500002" y="1785926"/>
            <a:ext cx="8643998" cy="4593538"/>
            <a:chOff x="357158" y="1665858"/>
            <a:chExt cx="8643998" cy="4593538"/>
          </a:xfrm>
        </p:grpSpPr>
        <p:graphicFrame>
          <p:nvGraphicFramePr>
            <p:cNvPr id="7" name="다이어그램 6"/>
            <p:cNvGraphicFramePr/>
            <p:nvPr/>
          </p:nvGraphicFramePr>
          <p:xfrm>
            <a:off x="357158" y="1665858"/>
            <a:ext cx="8643998" cy="457203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0" name="양쪽 모서리가 둥근 사각형 4"/>
            <p:cNvSpPr/>
            <p:nvPr/>
          </p:nvSpPr>
          <p:spPr>
            <a:xfrm>
              <a:off x="2428860" y="2834881"/>
              <a:ext cx="6197973" cy="9024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26670" rIns="53340" bIns="26670" numCol="1" spcCol="1270" anchor="t" anchorCtr="0">
              <a:noAutofit/>
            </a:bodyPr>
            <a:lstStyle/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ko-KR" altLang="en-US" sz="1400" b="1" kern="1200" dirty="0"/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ko-KR" altLang="en-US" sz="1400" b="1" kern="1200" dirty="0"/>
            </a:p>
          </p:txBody>
        </p:sp>
        <p:sp>
          <p:nvSpPr>
            <p:cNvPr id="13" name="양쪽 모서리가 둥근 사각형 4"/>
            <p:cNvSpPr/>
            <p:nvPr/>
          </p:nvSpPr>
          <p:spPr>
            <a:xfrm>
              <a:off x="2322928" y="5211867"/>
              <a:ext cx="6201301" cy="10475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24765" rIns="49530" bIns="24765" numCol="1" spcCol="1270" anchor="ctr" anchorCtr="0">
              <a:noAutofit/>
            </a:bodyPr>
            <a:lstStyle/>
            <a:p>
              <a:pPr marL="114300" lvl="1" indent="-114300" algn="l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ko-KR" altLang="en-US" sz="1300" b="1" kern="1200" dirty="0"/>
            </a:p>
            <a:p>
              <a:pPr marL="114300" lvl="1" indent="-114300" algn="l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ko-KR" altLang="en-US" sz="1300" b="1" kern="1200" dirty="0"/>
            </a:p>
          </p:txBody>
        </p:sp>
        <p:grpSp>
          <p:nvGrpSpPr>
            <p:cNvPr id="17" name="그룹 16"/>
            <p:cNvGrpSpPr/>
            <p:nvPr/>
          </p:nvGrpSpPr>
          <p:grpSpPr>
            <a:xfrm>
              <a:off x="2357422" y="5214950"/>
              <a:ext cx="6597067" cy="946741"/>
              <a:chOff x="1819892" y="2271680"/>
              <a:chExt cx="6350554" cy="946741"/>
            </a:xfrm>
          </p:grpSpPr>
          <p:sp>
            <p:nvSpPr>
              <p:cNvPr id="18" name="양쪽 모서리가 둥근 사각형 17"/>
              <p:cNvSpPr/>
              <p:nvPr/>
            </p:nvSpPr>
            <p:spPr>
              <a:xfrm rot="5400000">
                <a:off x="4557532" y="-397192"/>
                <a:ext cx="920226" cy="6257970"/>
              </a:xfrm>
              <a:prstGeom prst="round2SameRect">
                <a:avLst/>
              </a:prstGeom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9" name="양쪽 모서리가 둥근 사각형 4"/>
              <p:cNvSpPr/>
              <p:nvPr/>
            </p:nvSpPr>
            <p:spPr>
              <a:xfrm>
                <a:off x="1819892" y="2388039"/>
                <a:ext cx="6350554" cy="83038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9530" tIns="24765" rIns="49530" bIns="24765" numCol="1" spcCol="1270" anchor="ctr" anchorCtr="0">
                <a:noAutofit/>
              </a:bodyPr>
              <a:lstStyle/>
              <a:p>
                <a:pPr marL="114300" lvl="1" indent="-114300" algn="l" defTabSz="5778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altLang="ko-KR" sz="1300" b="1" kern="1200" dirty="0" smtClean="0"/>
                  <a:t>Based on the ecological importance and environmental issues</a:t>
                </a:r>
                <a:endParaRPr lang="ko-KR" altLang="en-US" sz="1300" b="1" kern="1200" dirty="0"/>
              </a:p>
              <a:p>
                <a:pPr marL="114300" lvl="1" indent="-114300" algn="l" defTabSz="5778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altLang="ko-KR" sz="1300" b="1" kern="1200" dirty="0" smtClean="0"/>
                  <a:t>Ganghwa tidal flat selected as demo activities</a:t>
                </a:r>
              </a:p>
              <a:p>
                <a:pPr marL="114300" lvl="1" indent="-114300" algn="l" defTabSz="5778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altLang="ko-KR" sz="1300" b="1" dirty="0" smtClean="0"/>
                  <a:t>Activities in improving biodiversity at the demo site</a:t>
                </a:r>
                <a:endParaRPr lang="ko-KR" altLang="en-US" sz="1300" b="1" kern="1200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14282" y="428604"/>
            <a:ext cx="8229600" cy="1066800"/>
          </a:xfrm>
        </p:spPr>
        <p:txBody>
          <a:bodyPr>
            <a:normAutofit/>
          </a:bodyPr>
          <a:lstStyle/>
          <a:p>
            <a:pPr algn="l"/>
            <a:r>
              <a:rPr lang="en-US" altLang="ko-KR" sz="32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Public Awareness Activities</a:t>
            </a:r>
            <a:endParaRPr lang="ko-KR" altLang="en-US" sz="32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4" name="내용 개체 틀 4"/>
          <p:cNvSpPr>
            <a:spLocks noGrp="1"/>
          </p:cNvSpPr>
          <p:nvPr>
            <p:ph idx="1"/>
          </p:nvPr>
        </p:nvSpPr>
        <p:spPr>
          <a:xfrm>
            <a:off x="142844" y="1643050"/>
            <a:ext cx="5829312" cy="210827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ko-KR" altLang="en-US" b="1" dirty="0" smtClean="0"/>
              <a:t>▶</a:t>
            </a:r>
            <a:r>
              <a:rPr lang="en-US" altLang="ko-KR" b="1" dirty="0" smtClean="0"/>
              <a:t>Conservation of black faced spoonbill</a:t>
            </a:r>
            <a:endParaRPr lang="ko-KR" altLang="en-US" dirty="0" smtClean="0"/>
          </a:p>
          <a:p>
            <a:pPr>
              <a:buNone/>
            </a:pPr>
            <a:r>
              <a:rPr lang="ko-KR" altLang="en-US" dirty="0" smtClean="0"/>
              <a:t>    </a:t>
            </a:r>
            <a:r>
              <a:rPr lang="en-US" altLang="ko-KR" dirty="0" smtClean="0"/>
              <a:t>- 15 types of stickers</a:t>
            </a:r>
          </a:p>
          <a:p>
            <a:pPr>
              <a:buNone/>
            </a:pPr>
            <a:r>
              <a:rPr lang="ko-KR" altLang="en-US" dirty="0" smtClean="0"/>
              <a:t>    </a:t>
            </a:r>
            <a:r>
              <a:rPr lang="en-US" altLang="ko-KR" dirty="0" smtClean="0"/>
              <a:t>- Pocket notebook (2,000)</a:t>
            </a:r>
          </a:p>
          <a:p>
            <a:pPr>
              <a:buNone/>
            </a:pPr>
            <a:r>
              <a:rPr lang="ko-KR" altLang="en-US" dirty="0" smtClean="0"/>
              <a:t>    </a:t>
            </a:r>
            <a:r>
              <a:rPr lang="en-US" altLang="ko-KR" dirty="0" smtClean="0"/>
              <a:t>- Black faced spoonbill banner (20)</a:t>
            </a:r>
          </a:p>
          <a:p>
            <a:pPr>
              <a:buNone/>
            </a:pPr>
            <a:r>
              <a:rPr lang="ko-KR" altLang="en-US" b="1" dirty="0" smtClean="0"/>
              <a:t>▶ </a:t>
            </a:r>
            <a:r>
              <a:rPr lang="en-US" altLang="ko-KR" b="1" dirty="0" smtClean="0"/>
              <a:t>Exhibition for water birds</a:t>
            </a:r>
          </a:p>
          <a:p>
            <a:pPr>
              <a:buNone/>
            </a:pPr>
            <a:r>
              <a:rPr lang="ko-KR" altLang="en-US" b="1" dirty="0" smtClean="0"/>
              <a:t>▶ </a:t>
            </a:r>
            <a:r>
              <a:rPr lang="en-US" altLang="ko-KR" b="1" dirty="0" smtClean="0"/>
              <a:t>Booklet for the mudflat monitoring and </a:t>
            </a:r>
          </a:p>
          <a:p>
            <a:pPr>
              <a:buNone/>
            </a:pPr>
            <a:r>
              <a:rPr lang="en-US" altLang="ko-KR" b="1" dirty="0" smtClean="0"/>
              <a:t>        biodiversity of water birds</a:t>
            </a:r>
            <a:endParaRPr lang="ko-KR" altLang="en-US" dirty="0"/>
          </a:p>
        </p:txBody>
      </p:sp>
      <p:pic>
        <p:nvPicPr>
          <p:cNvPr id="5" name="그림 4" descr="통합스티커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23826" y="2071678"/>
            <a:ext cx="2820174" cy="4071942"/>
          </a:xfrm>
          <a:prstGeom prst="rect">
            <a:avLst/>
          </a:prstGeom>
        </p:spPr>
      </p:pic>
      <p:pic>
        <p:nvPicPr>
          <p:cNvPr id="6" name="그림 5" descr="가로등배너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2071678"/>
            <a:ext cx="1356739" cy="3857652"/>
          </a:xfrm>
          <a:prstGeom prst="rect">
            <a:avLst/>
          </a:prstGeom>
        </p:spPr>
      </p:pic>
      <p:pic>
        <p:nvPicPr>
          <p:cNvPr id="7" name="그림 6" descr="수첩통합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86190"/>
            <a:ext cx="2516076" cy="2728719"/>
          </a:xfrm>
          <a:prstGeom prst="rect">
            <a:avLst/>
          </a:prstGeom>
        </p:spPr>
      </p:pic>
      <p:pic>
        <p:nvPicPr>
          <p:cNvPr id="8" name="그림 7" descr="IMG_06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43174" y="4143380"/>
            <a:ext cx="2060603" cy="17591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571480"/>
            <a:ext cx="8929718" cy="714380"/>
          </a:xfrm>
        </p:spPr>
        <p:txBody>
          <a:bodyPr>
            <a:noAutofit/>
          </a:bodyPr>
          <a:lstStyle/>
          <a:p>
            <a:r>
              <a:rPr lang="en-US" altLang="ko-KR" sz="32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Suggestions to stakeholders and governments</a:t>
            </a:r>
            <a:endParaRPr lang="ko-KR" altLang="en-US" sz="32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139948" y="1393551"/>
          <a:ext cx="8858280" cy="5232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6027"/>
                <a:gridCol w="6422253"/>
              </a:tblGrid>
              <a:tr h="35427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rgbClr val="FFFF00"/>
                          </a:solidFill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Targets</a:t>
                      </a:r>
                      <a:endParaRPr lang="ko-KR" altLang="en-US" sz="1400" b="1" dirty="0">
                        <a:solidFill>
                          <a:srgbClr val="FFFF00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rgbClr val="FFFF00"/>
                          </a:solidFill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suggestions</a:t>
                      </a:r>
                      <a:endParaRPr lang="ko-KR" altLang="en-US" sz="1400" b="1" dirty="0">
                        <a:solidFill>
                          <a:srgbClr val="FFFF00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40351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Han river catchment basins</a:t>
                      </a:r>
                      <a:endParaRPr lang="ko-KR" altLang="en-US" sz="1400" b="1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Control of total pollution loading and tributary management to reduce pollutant input</a:t>
                      </a:r>
                      <a:endParaRPr lang="ko-KR" altLang="en-US" sz="1400" b="1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40351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Incheon City</a:t>
                      </a:r>
                      <a:endParaRPr lang="ko-KR" altLang="en-US" sz="1400" b="1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Control on domestic sewage input and nonpoint source of pollutant from land use</a:t>
                      </a:r>
                      <a:endParaRPr lang="ko-KR" altLang="en-US" sz="1400" b="1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40351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 err="1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Ganghwa</a:t>
                      </a:r>
                      <a:r>
                        <a:rPr lang="en-US" altLang="ko-KR" sz="1400" b="1" baseline="0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 County</a:t>
                      </a:r>
                      <a:endParaRPr lang="ko-KR" altLang="en-US" sz="1400" b="1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Re-zoning of GSTF form semi</a:t>
                      </a:r>
                      <a:r>
                        <a:rPr lang="en-US" altLang="ko-KR" sz="1400" b="1" baseline="0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 to absolute conservation area</a:t>
                      </a:r>
                      <a:endParaRPr lang="en-US" altLang="ko-KR" sz="1400" b="1" dirty="0" smtClean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  <a:p>
                      <a:pPr latinLnBrk="1"/>
                      <a:r>
                        <a:rPr lang="en-US" altLang="ko-KR" sz="1400" b="1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Establishment of special committee for natural</a:t>
                      </a:r>
                      <a:r>
                        <a:rPr lang="en-US" altLang="ko-KR" sz="1400" b="1" baseline="0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 resource conservation</a:t>
                      </a:r>
                      <a:endParaRPr lang="ko-KR" altLang="en-US" sz="1400" b="1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40351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 err="1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Gimpo</a:t>
                      </a:r>
                      <a:r>
                        <a:rPr lang="en-US" altLang="ko-KR" sz="1400" b="1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 City</a:t>
                      </a:r>
                      <a:endParaRPr lang="ko-KR" altLang="en-US" sz="1400" b="1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Control of non-point source pollutants from land use</a:t>
                      </a:r>
                      <a:endParaRPr lang="ko-KR" altLang="en-US" sz="1400" b="1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99496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MLTM (Marine Affairs)</a:t>
                      </a:r>
                      <a:endParaRPr lang="ko-KR" altLang="en-US" sz="1400" b="1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Establishment of guidelines for the MPA</a:t>
                      </a:r>
                      <a:r>
                        <a:rPr lang="en-US" altLang="ko-KR" sz="1400" b="1" baseline="0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 </a:t>
                      </a:r>
                      <a:r>
                        <a:rPr lang="en-US" altLang="ko-KR" sz="1400" b="1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designation and management </a:t>
                      </a:r>
                    </a:p>
                    <a:p>
                      <a:pPr latinLnBrk="1"/>
                      <a:r>
                        <a:rPr lang="en-US" altLang="ko-KR" sz="1400" b="1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Establishment of national integrative environmental</a:t>
                      </a:r>
                      <a:r>
                        <a:rPr lang="en-US" altLang="ko-KR" sz="1400" b="1" baseline="0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 </a:t>
                      </a:r>
                      <a:r>
                        <a:rPr lang="en-US" altLang="ko-KR" sz="1400" b="1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management system btw terrestrial and marine environment by ME and MLTM</a:t>
                      </a:r>
                    </a:p>
                    <a:p>
                      <a:pPr latinLnBrk="1"/>
                      <a:r>
                        <a:rPr lang="en-US" altLang="ko-KR" sz="1400" b="1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Reinforcement of “Wetland Conservation</a:t>
                      </a:r>
                      <a:r>
                        <a:rPr lang="en-US" altLang="ko-KR" sz="1400" b="1" baseline="0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 Act”</a:t>
                      </a:r>
                      <a:endParaRPr lang="ko-KR" altLang="en-US" sz="1400" b="1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69647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Min of Environment</a:t>
                      </a:r>
                      <a:endParaRPr lang="ko-KR" altLang="en-US" sz="1400" b="1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kumimoji="0" lang="en-US" altLang="ko-KR" sz="1400" b="1" kern="1200" dirty="0" smtClean="0">
                          <a:solidFill>
                            <a:schemeClr val="dk1"/>
                          </a:solidFill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Establishment of national integrative environmental</a:t>
                      </a:r>
                      <a:r>
                        <a:rPr kumimoji="0" lang="en-US" altLang="ko-KR" sz="1400" b="1" kern="1200" baseline="0" dirty="0" smtClean="0">
                          <a:solidFill>
                            <a:schemeClr val="dk1"/>
                          </a:solidFill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 </a:t>
                      </a:r>
                      <a:r>
                        <a:rPr kumimoji="0" lang="en-US" altLang="ko-KR" sz="1400" b="1" kern="1200" dirty="0" smtClean="0">
                          <a:solidFill>
                            <a:schemeClr val="dk1"/>
                          </a:solidFill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management system btw terrestrial and marine environment by ME and MLTM</a:t>
                      </a:r>
                    </a:p>
                    <a:p>
                      <a:pPr latinLnBrk="1"/>
                      <a:r>
                        <a:rPr kumimoji="0" lang="en-US" altLang="ko-KR" sz="1400" b="1" kern="1200" dirty="0" smtClean="0">
                          <a:solidFill>
                            <a:schemeClr val="dk1"/>
                          </a:solidFill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Reinforcement of “Wetland Conservation</a:t>
                      </a:r>
                      <a:r>
                        <a:rPr kumimoji="0" lang="en-US" altLang="ko-KR" sz="1400" b="1" kern="1200" baseline="0" dirty="0" smtClean="0">
                          <a:solidFill>
                            <a:schemeClr val="dk1"/>
                          </a:solidFill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 Act”</a:t>
                      </a:r>
                      <a:endParaRPr lang="ko-KR" altLang="en-US" sz="1400" b="1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39798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CHA</a:t>
                      </a:r>
                      <a:endParaRPr lang="ko-KR" altLang="en-US" sz="1400" b="1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Reinforcement of “National Heritage Conservation</a:t>
                      </a:r>
                      <a:r>
                        <a:rPr lang="en-US" altLang="ko-KR" sz="1400" b="1" baseline="0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 Act”</a:t>
                      </a:r>
                      <a:endParaRPr lang="ko-KR" altLang="en-US" sz="1400" b="1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39798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Research sector</a:t>
                      </a:r>
                      <a:endParaRPr lang="ko-KR" altLang="en-US" sz="1400" b="1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Development of policies in addition to accumulation of scientific data</a:t>
                      </a:r>
                      <a:endParaRPr lang="ko-KR" altLang="en-US" sz="1400" b="1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39798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NGO sector</a:t>
                      </a:r>
                      <a:endParaRPr lang="ko-KR" altLang="en-US" sz="1400" b="1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Systematic and science based approaches in argument</a:t>
                      </a:r>
                      <a:endParaRPr lang="ko-KR" altLang="en-US" sz="1400" b="1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85720" y="714356"/>
            <a:ext cx="8229600" cy="1066800"/>
          </a:xfrm>
        </p:spPr>
        <p:txBody>
          <a:bodyPr>
            <a:normAutofit/>
          </a:bodyPr>
          <a:lstStyle/>
          <a:p>
            <a:pPr algn="l"/>
            <a:r>
              <a:rPr lang="en-US" altLang="ko-KR" sz="32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Lessons learned</a:t>
            </a:r>
            <a:endParaRPr lang="ko-KR" altLang="en-US" sz="32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14282" y="2071678"/>
            <a:ext cx="8786874" cy="3929090"/>
          </a:xfrm>
        </p:spPr>
        <p:txBody>
          <a:bodyPr>
            <a:normAutofit/>
          </a:bodyPr>
          <a:lstStyle/>
          <a:p>
            <a:r>
              <a:rPr lang="en-US" altLang="ko-KR" sz="28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Importance in science based evidence and approaches  – more persuasive</a:t>
            </a:r>
          </a:p>
          <a:p>
            <a:r>
              <a:rPr lang="en-US" altLang="ko-KR" sz="2800" dirty="0" err="1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Networkings</a:t>
            </a:r>
            <a:r>
              <a:rPr lang="en-US" altLang="ko-KR" sz="28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btw local and central government</a:t>
            </a:r>
          </a:p>
          <a:p>
            <a:pPr>
              <a:buNone/>
            </a:pPr>
            <a:r>
              <a:rPr lang="en-US" altLang="ko-KR" sz="28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  - communication on local and central government</a:t>
            </a:r>
          </a:p>
          <a:p>
            <a:r>
              <a:rPr lang="en-US" altLang="ko-KR" sz="28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Community based approaches (bottom-up)</a:t>
            </a:r>
          </a:p>
          <a:p>
            <a:pPr>
              <a:buNone/>
            </a:pPr>
            <a:r>
              <a:rPr lang="en-US" altLang="ko-KR" sz="28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  - local support is critical for implementation of plans</a:t>
            </a:r>
          </a:p>
          <a:p>
            <a:r>
              <a:rPr lang="en-US" altLang="ko-KR" sz="28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International cooperation in sharing experience</a:t>
            </a:r>
            <a:endParaRPr lang="ko-KR" altLang="en-US" sz="28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 smtClean="0">
              <a:ea typeface="굴림" pitchFamily="50" charset="-127"/>
            </a:endParaRPr>
          </a:p>
        </p:txBody>
      </p:sp>
      <p:sp>
        <p:nvSpPr>
          <p:cNvPr id="9216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 smtClean="0">
              <a:ea typeface="굴림" pitchFamily="50" charset="-127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제목 1"/>
          <p:cNvSpPr txBox="1">
            <a:spLocks/>
          </p:cNvSpPr>
          <p:nvPr/>
        </p:nvSpPr>
        <p:spPr>
          <a:xfrm>
            <a:off x="0" y="0"/>
            <a:ext cx="3500430" cy="9144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kumimoji="0" lang="en-US" altLang="ko-KR" sz="28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Acknowledgements</a:t>
            </a:r>
            <a:endParaRPr kumimoji="0" lang="ko-KR" altLang="en-US" sz="2800" spc="-1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 bwMode="auto">
          <a:xfrm>
            <a:off x="3071770" y="928670"/>
            <a:ext cx="6072230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11163" indent="-342900" eaLnBrk="0" hangingPunct="0">
              <a:lnSpc>
                <a:spcPts val="1400"/>
              </a:lnSpc>
              <a:spcBef>
                <a:spcPts val="700"/>
              </a:spcBef>
              <a:buClr>
                <a:schemeClr val="tx2"/>
              </a:buClr>
              <a:buSzPct val="95000"/>
              <a:defRPr/>
            </a:pPr>
            <a:r>
              <a:rPr kumimoji="0" lang="en-US" altLang="ko-KR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rPr>
              <a:t>Funding from UNDF/GEF </a:t>
            </a:r>
            <a:r>
              <a:rPr kumimoji="0" lang="en-US" altLang="ko-KR" b="1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rPr>
              <a:t>YSLME Project &amp; MLTM</a:t>
            </a:r>
            <a:endParaRPr kumimoji="0" lang="en-US" altLang="ko-KR" b="1" dirty="0">
              <a:solidFill>
                <a:schemeClr val="accent6">
                  <a:lumMod val="50000"/>
                </a:schemeClr>
              </a:solidFill>
              <a:latin typeface="+mn-lt"/>
              <a:ea typeface="+mn-ea"/>
            </a:endParaRPr>
          </a:p>
          <a:p>
            <a:pPr marL="411163" indent="-342900" eaLnBrk="0" hangingPunct="0">
              <a:lnSpc>
                <a:spcPts val="1400"/>
              </a:lnSpc>
              <a:spcBef>
                <a:spcPts val="700"/>
              </a:spcBef>
              <a:buClr>
                <a:schemeClr val="tx2"/>
              </a:buClr>
              <a:buSzPct val="95000"/>
              <a:defRPr/>
            </a:pPr>
            <a:r>
              <a:rPr kumimoji="0" lang="en-US" altLang="ko-KR" b="1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rPr>
              <a:t>Dr</a:t>
            </a:r>
            <a:r>
              <a:rPr kumimoji="0" lang="en-US" altLang="ko-KR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rPr>
              <a:t>. </a:t>
            </a:r>
            <a:r>
              <a:rPr kumimoji="0" lang="en-US" altLang="ko-KR" b="1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rPr>
              <a:t>KH </a:t>
            </a:r>
            <a:r>
              <a:rPr kumimoji="0" lang="en-US" altLang="ko-KR" b="1" dirty="0" err="1" smtClean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rPr>
              <a:t>Choi</a:t>
            </a:r>
            <a:r>
              <a:rPr kumimoji="0" lang="en-US" altLang="ko-KR" b="1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rPr>
              <a:t>/Dr</a:t>
            </a:r>
            <a:r>
              <a:rPr kumimoji="0" lang="en-US" altLang="ko-KR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rPr>
              <a:t>. </a:t>
            </a:r>
            <a:r>
              <a:rPr kumimoji="0" lang="en-US" altLang="ko-KR" b="1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rPr>
              <a:t>SM Lee/</a:t>
            </a:r>
            <a:r>
              <a:rPr lang="en-US" altLang="ko-KR" b="1" dirty="0" smtClean="0">
                <a:solidFill>
                  <a:schemeClr val="accent6">
                    <a:lumMod val="50000"/>
                  </a:schemeClr>
                </a:solidFill>
              </a:rPr>
              <a:t>Dr. SJ Yoon</a:t>
            </a:r>
            <a:endParaRPr kumimoji="0" lang="en-US" altLang="ko-KR" b="1" dirty="0" smtClean="0">
              <a:solidFill>
                <a:schemeClr val="accent6">
                  <a:lumMod val="50000"/>
                </a:schemeClr>
              </a:solidFill>
              <a:latin typeface="+mn-lt"/>
              <a:ea typeface="+mn-ea"/>
            </a:endParaRPr>
          </a:p>
          <a:p>
            <a:pPr marL="411163" indent="-342900" eaLnBrk="0" hangingPunct="0">
              <a:lnSpc>
                <a:spcPts val="1400"/>
              </a:lnSpc>
              <a:spcBef>
                <a:spcPts val="700"/>
              </a:spcBef>
              <a:buClr>
                <a:schemeClr val="tx2"/>
              </a:buClr>
              <a:buSzPct val="95000"/>
              <a:defRPr/>
            </a:pPr>
            <a:r>
              <a:rPr lang="en-US" altLang="ko-KR" b="1" dirty="0" smtClean="0">
                <a:solidFill>
                  <a:schemeClr val="accent6">
                    <a:lumMod val="50000"/>
                  </a:schemeClr>
                </a:solidFill>
              </a:rPr>
              <a:t>Mr. </a:t>
            </a:r>
            <a:r>
              <a:rPr kumimoji="0" lang="en-US" altLang="ko-KR" b="1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rPr>
              <a:t>SM Lim/</a:t>
            </a:r>
            <a:r>
              <a:rPr lang="en-US" altLang="ko-KR" b="1" dirty="0" smtClean="0">
                <a:solidFill>
                  <a:schemeClr val="accent6">
                    <a:lumMod val="50000"/>
                  </a:schemeClr>
                </a:solidFill>
              </a:rPr>
              <a:t>Mr. SR Kim/</a:t>
            </a:r>
            <a:r>
              <a:rPr kumimoji="0" lang="en-US" altLang="ko-KR" b="1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rPr>
              <a:t>Dr. YK Lim/</a:t>
            </a:r>
            <a:r>
              <a:rPr lang="en-US" altLang="ko-KR" b="1" dirty="0" smtClean="0">
                <a:solidFill>
                  <a:schemeClr val="accent6">
                    <a:lumMod val="50000"/>
                  </a:schemeClr>
                </a:solidFill>
              </a:rPr>
              <a:t>Dr. WK Jang</a:t>
            </a:r>
            <a:endParaRPr kumimoji="0" lang="en-US" altLang="ko-KR" b="1" dirty="0">
              <a:solidFill>
                <a:schemeClr val="accent6">
                  <a:lumMod val="50000"/>
                </a:schemeClr>
              </a:solidFill>
              <a:latin typeface="+mn-lt"/>
              <a:ea typeface="+mn-ea"/>
            </a:endParaRPr>
          </a:p>
          <a:p>
            <a:pPr marL="411163" indent="-342900" eaLnBrk="0" hangingPunct="0">
              <a:lnSpc>
                <a:spcPts val="1400"/>
              </a:lnSpc>
              <a:spcBef>
                <a:spcPts val="700"/>
              </a:spcBef>
              <a:buClr>
                <a:schemeClr val="tx2"/>
              </a:buClr>
              <a:buSzPct val="95000"/>
              <a:defRPr/>
            </a:pPr>
            <a:r>
              <a:rPr kumimoji="0" lang="en-US" altLang="ko-KR" b="1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rPr>
              <a:t>Ms. JS </a:t>
            </a:r>
            <a:r>
              <a:rPr kumimoji="0" lang="en-US" altLang="ko-KR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rPr>
              <a:t>Jung and </a:t>
            </a:r>
            <a:r>
              <a:rPr kumimoji="0" lang="en-US" altLang="ko-KR" b="1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rPr>
              <a:t>students</a:t>
            </a:r>
          </a:p>
          <a:p>
            <a:pPr marL="411163" indent="-342900" eaLnBrk="0" hangingPunct="0">
              <a:lnSpc>
                <a:spcPts val="1400"/>
              </a:lnSpc>
              <a:spcBef>
                <a:spcPts val="700"/>
              </a:spcBef>
              <a:buClr>
                <a:schemeClr val="tx2"/>
              </a:buClr>
              <a:buSzPct val="95000"/>
              <a:defRPr/>
            </a:pPr>
            <a:endParaRPr kumimoji="0" lang="ko-KR" altLang="en-US" b="1" dirty="0">
              <a:solidFill>
                <a:schemeClr val="accent6">
                  <a:lumMod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0" name="내용 개체 틀 2"/>
          <p:cNvSpPr txBox="1">
            <a:spLocks/>
          </p:cNvSpPr>
          <p:nvPr/>
        </p:nvSpPr>
        <p:spPr bwMode="auto">
          <a:xfrm>
            <a:off x="3714744" y="5857892"/>
            <a:ext cx="307183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11163" indent="-342900" eaLnBrk="0" hangingPunct="0">
              <a:lnSpc>
                <a:spcPts val="1400"/>
              </a:lnSpc>
              <a:spcBef>
                <a:spcPts val="700"/>
              </a:spcBef>
              <a:buClr>
                <a:schemeClr val="tx2"/>
              </a:buClr>
              <a:buSzPct val="95000"/>
              <a:defRPr/>
            </a:pPr>
            <a:r>
              <a:rPr kumimoji="0" lang="en-US" altLang="ko-KR" sz="3600" b="1" i="1" dirty="0" smtClean="0">
                <a:solidFill>
                  <a:srgbClr val="92D050"/>
                </a:solidFill>
                <a:latin typeface="+mn-lt"/>
                <a:ea typeface="+mn-ea"/>
              </a:rPr>
              <a:t>Thank you!</a:t>
            </a:r>
          </a:p>
          <a:p>
            <a:pPr marL="411163" indent="-342900" eaLnBrk="0" hangingPunct="0">
              <a:lnSpc>
                <a:spcPts val="1400"/>
              </a:lnSpc>
              <a:spcBef>
                <a:spcPts val="700"/>
              </a:spcBef>
              <a:buClr>
                <a:schemeClr val="tx2"/>
              </a:buClr>
              <a:buSzPct val="95000"/>
              <a:defRPr/>
            </a:pPr>
            <a:endParaRPr kumimoji="0" lang="ko-KR" altLang="en-US" sz="3600" b="1" i="1" dirty="0">
              <a:solidFill>
                <a:srgbClr val="92D050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02" y="357166"/>
            <a:ext cx="8643998" cy="857256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ko-KR" sz="36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Selection of demonstration site as</a:t>
            </a:r>
            <a:br>
              <a:rPr lang="en-US" altLang="ko-KR" sz="36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</a:br>
            <a:r>
              <a:rPr lang="en-US" altLang="ko-KR" sz="36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Ganghwa Southern Tidal Flat (GSTF)</a:t>
            </a:r>
            <a:endParaRPr lang="ko-KR" altLang="en-US" sz="36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pSp>
        <p:nvGrpSpPr>
          <p:cNvPr id="3" name="그룹 10"/>
          <p:cNvGrpSpPr/>
          <p:nvPr/>
        </p:nvGrpSpPr>
        <p:grpSpPr>
          <a:xfrm>
            <a:off x="428596" y="1500174"/>
            <a:ext cx="5636816" cy="5113379"/>
            <a:chOff x="285720" y="1643051"/>
            <a:chExt cx="5715040" cy="5072098"/>
          </a:xfrm>
        </p:grpSpPr>
        <p:grpSp>
          <p:nvGrpSpPr>
            <p:cNvPr id="4" name="그룹 8"/>
            <p:cNvGrpSpPr/>
            <p:nvPr/>
          </p:nvGrpSpPr>
          <p:grpSpPr>
            <a:xfrm>
              <a:off x="285720" y="1643051"/>
              <a:ext cx="5715040" cy="5072098"/>
              <a:chOff x="854075" y="1647825"/>
              <a:chExt cx="6662738" cy="4994275"/>
            </a:xfrm>
          </p:grpSpPr>
          <p:graphicFrame>
            <p:nvGraphicFramePr>
              <p:cNvPr id="1026" name="Object 1"/>
              <p:cNvGraphicFramePr>
                <a:graphicFrameLocks noChangeAspect="1"/>
              </p:cNvGraphicFramePr>
              <p:nvPr/>
            </p:nvGraphicFramePr>
            <p:xfrm>
              <a:off x="854075" y="1647825"/>
              <a:ext cx="6662738" cy="4994275"/>
            </p:xfrm>
            <a:graphic>
              <a:graphicData uri="http://schemas.openxmlformats.org/presentationml/2006/ole">
                <p:oleObj spid="_x0000_s66562" name="슬라이드" r:id="rId3" imgW="4162097" imgH="3121110" progId="PowerPoint.Slide.12">
                  <p:embed/>
                </p:oleObj>
              </a:graphicData>
            </a:graphic>
          </p:graphicFrame>
          <p:sp>
            <p:nvSpPr>
              <p:cNvPr id="5" name="TextBox 4"/>
              <p:cNvSpPr txBox="1"/>
              <p:nvPr/>
            </p:nvSpPr>
            <p:spPr>
              <a:xfrm>
                <a:off x="3685739" y="3286124"/>
                <a:ext cx="957699" cy="424276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b="1" dirty="0" smtClean="0">
                    <a:solidFill>
                      <a:schemeClr val="bg1"/>
                    </a:solidFill>
                  </a:rPr>
                  <a:t>Ganghwa Is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3602454" y="4953893"/>
                <a:ext cx="1052829" cy="454582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b="1" dirty="0" smtClean="0">
                    <a:solidFill>
                      <a:schemeClr val="bg1"/>
                    </a:solidFill>
                  </a:rPr>
                  <a:t>Gangwha Tidal Flat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6192177" y="3571876"/>
                <a:ext cx="1023029" cy="272749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b="1" dirty="0" smtClean="0">
                    <a:solidFill>
                      <a:srgbClr val="FF0000"/>
                    </a:solidFill>
                  </a:rPr>
                  <a:t>HanRiver</a:t>
                </a:r>
                <a:endParaRPr lang="ko-KR" alt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786314" y="1714489"/>
                <a:ext cx="814962" cy="45458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b="1" dirty="0" smtClean="0">
                    <a:solidFill>
                      <a:srgbClr val="FFFF00"/>
                    </a:solidFill>
                  </a:rPr>
                  <a:t>North Korea</a:t>
                </a:r>
                <a:endParaRPr lang="ko-KR" altLang="en-US" sz="1200" b="1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2721398" y="6072207"/>
              <a:ext cx="850470" cy="46166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 smtClean="0">
                  <a:solidFill>
                    <a:schemeClr val="bg1"/>
                  </a:solidFill>
                </a:rPr>
                <a:t>Incheon Air Port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929322" y="1571612"/>
            <a:ext cx="300039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altLang="ko-KR" sz="14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- Located in the Han River estuary</a:t>
            </a:r>
          </a:p>
          <a:p>
            <a:pPr latinLnBrk="0">
              <a:buFontTx/>
              <a:buChar char="-"/>
            </a:pPr>
            <a:r>
              <a:rPr lang="en-US" altLang="ko-KR" sz="14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One of the five largest tidal flat </a:t>
            </a:r>
          </a:p>
          <a:p>
            <a:pPr latinLnBrk="0"/>
            <a:r>
              <a:rPr lang="en-US" altLang="ko-KR" sz="14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   in the world</a:t>
            </a:r>
          </a:p>
          <a:p>
            <a:pPr latinLnBrk="0">
              <a:buFontTx/>
              <a:buChar char="-"/>
            </a:pPr>
            <a:r>
              <a:rPr lang="en-US" altLang="ko-KR" sz="14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Designated as National       </a:t>
            </a:r>
          </a:p>
          <a:p>
            <a:pPr latinLnBrk="0"/>
            <a:r>
              <a:rPr lang="en-US" altLang="ko-KR" sz="14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  Heritage # 419 as nesting      </a:t>
            </a:r>
          </a:p>
          <a:p>
            <a:pPr latinLnBrk="0"/>
            <a:r>
              <a:rPr lang="en-US" altLang="ko-KR" sz="14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   area for black faced spoonbill</a:t>
            </a:r>
          </a:p>
          <a:p>
            <a:pPr latinLnBrk="0">
              <a:buFontTx/>
              <a:buChar char="-"/>
            </a:pPr>
            <a:r>
              <a:rPr lang="en-US" altLang="ko-KR" sz="14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Part of MPA (Ongjin-Jangbong </a:t>
            </a:r>
          </a:p>
          <a:p>
            <a:pPr latinLnBrk="0"/>
            <a:r>
              <a:rPr lang="en-US" altLang="ko-KR" sz="14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   tidal flat)</a:t>
            </a:r>
          </a:p>
          <a:p>
            <a:pPr latinLnBrk="0">
              <a:buFontTx/>
              <a:buChar char="-"/>
            </a:pPr>
            <a:r>
              <a:rPr lang="en-US" altLang="ko-KR" sz="14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Important habitats for the </a:t>
            </a:r>
          </a:p>
          <a:p>
            <a:pPr latinLnBrk="0"/>
            <a:r>
              <a:rPr lang="en-US" altLang="ko-KR" sz="14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  migratory fish and birds</a:t>
            </a:r>
          </a:p>
          <a:p>
            <a:pPr>
              <a:buFontTx/>
              <a:buChar char="-"/>
            </a:pPr>
            <a:r>
              <a:rPr lang="en-US" altLang="ko-KR" sz="14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Production of shellfish fisheries</a:t>
            </a:r>
          </a:p>
          <a:p>
            <a:pPr>
              <a:buFontTx/>
              <a:buChar char="-"/>
            </a:pPr>
            <a:r>
              <a:rPr lang="en-US" altLang="ko-KR" sz="14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Diverse halophytes</a:t>
            </a:r>
          </a:p>
          <a:p>
            <a:pPr>
              <a:buFontTx/>
              <a:buChar char="-"/>
            </a:pPr>
            <a:r>
              <a:rPr lang="en-US" altLang="ko-KR" sz="14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Physical and ecological buffering    </a:t>
            </a:r>
          </a:p>
          <a:p>
            <a:r>
              <a:rPr lang="en-US" altLang="ko-KR" sz="14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  between fresh and marine          </a:t>
            </a:r>
          </a:p>
          <a:p>
            <a:r>
              <a:rPr lang="en-US" altLang="ko-KR" sz="14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  environment </a:t>
            </a:r>
          </a:p>
          <a:p>
            <a:pPr>
              <a:buFontTx/>
              <a:buChar char="-"/>
            </a:pPr>
            <a:r>
              <a:rPr lang="en-US" altLang="ko-KR" sz="14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Water transportation before    </a:t>
            </a:r>
          </a:p>
          <a:p>
            <a:r>
              <a:rPr lang="en-US" altLang="ko-KR" sz="14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  Korean war, Blocked in the       </a:t>
            </a:r>
          </a:p>
          <a:p>
            <a:r>
              <a:rPr lang="en-US" altLang="ko-KR" sz="14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  north</a:t>
            </a:r>
          </a:p>
          <a:p>
            <a:pPr>
              <a:buFontTx/>
              <a:buChar char="-"/>
            </a:pPr>
            <a:r>
              <a:rPr lang="en-US" altLang="ko-KR" sz="14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Well connected to the    </a:t>
            </a:r>
          </a:p>
          <a:p>
            <a:r>
              <a:rPr lang="en-US" altLang="ko-KR" sz="14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  freshwater channel for                  </a:t>
            </a:r>
          </a:p>
          <a:p>
            <a:r>
              <a:rPr lang="en-US" altLang="ko-KR" sz="14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  farmland irrigation</a:t>
            </a:r>
            <a:endParaRPr lang="ko-KR" altLang="en-US" sz="14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14282" y="571480"/>
            <a:ext cx="8643998" cy="857256"/>
          </a:xfrm>
        </p:spPr>
        <p:txBody>
          <a:bodyPr>
            <a:normAutofit/>
          </a:bodyPr>
          <a:lstStyle/>
          <a:p>
            <a:pPr algn="l"/>
            <a:r>
              <a:rPr lang="en-US" altLang="ko-KR" sz="32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Selection of demonstration site GSTF</a:t>
            </a:r>
            <a:endParaRPr lang="ko-KR" altLang="en-US" sz="32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357298"/>
            <a:ext cx="2571768" cy="2241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그림 13" descr="SV1025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4678" y="3777507"/>
            <a:ext cx="2428892" cy="2303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그림 14" descr="SV1025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75700" y="1366545"/>
            <a:ext cx="2696432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" descr="C:\Documents and Settings\박경수\바탕 화면\YSLME\field survey\YSLME 사진\2008-7-29(강화남단)\IMG_68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3777506"/>
            <a:ext cx="3048134" cy="2294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2" descr="C:\Documents and Settings\박경수\바탕 화면\YSLME\field survey\YSLME 사진\2008-7-4(어류1차)\IMG_59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3786190"/>
            <a:ext cx="3000396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3" descr="C:\Documents and Settings\박경수\바탕 화면\YSLME\field survey\YSLME 사진\2008-7-4(어류1차)\IMG_599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33220" y="1357298"/>
            <a:ext cx="3014259" cy="2242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066800"/>
          </a:xfrm>
        </p:spPr>
        <p:txBody>
          <a:bodyPr>
            <a:normAutofit/>
          </a:bodyPr>
          <a:lstStyle/>
          <a:p>
            <a:pPr algn="l"/>
            <a:r>
              <a:rPr lang="en-US" altLang="ko-KR" sz="32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Activities in demonstration sites</a:t>
            </a:r>
            <a:endParaRPr lang="ko-KR" altLang="en-US" sz="32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00034" y="1714488"/>
            <a:ext cx="8229600" cy="4325112"/>
          </a:xfrm>
        </p:spPr>
        <p:txBody>
          <a:bodyPr>
            <a:normAutofit fontScale="92500" lnSpcReduction="20000"/>
          </a:bodyPr>
          <a:lstStyle/>
          <a:p>
            <a:r>
              <a:rPr lang="en-US" altLang="ko-KR" sz="2000" b="1" dirty="0" smtClean="0">
                <a:solidFill>
                  <a:schemeClr val="accent4">
                    <a:lumMod val="50000"/>
                  </a:schemeClr>
                </a:solidFill>
              </a:rPr>
              <a:t>Establishment of networking for demo activity</a:t>
            </a:r>
          </a:p>
          <a:p>
            <a:r>
              <a:rPr lang="en-US" altLang="ko-KR" sz="2000" b="1" dirty="0" smtClean="0">
                <a:solidFill>
                  <a:schemeClr val="accent4">
                    <a:lumMod val="50000"/>
                  </a:schemeClr>
                </a:solidFill>
              </a:rPr>
              <a:t>Estimation of pollution status and pollution loadings</a:t>
            </a:r>
          </a:p>
          <a:p>
            <a:pPr>
              <a:buNone/>
            </a:pPr>
            <a:r>
              <a:rPr lang="en-US" altLang="ko-KR" sz="2000" b="1" dirty="0" smtClean="0">
                <a:solidFill>
                  <a:schemeClr val="accent4">
                    <a:lumMod val="50000"/>
                  </a:schemeClr>
                </a:solidFill>
              </a:rPr>
              <a:t>    </a:t>
            </a:r>
            <a:r>
              <a:rPr lang="en-US" altLang="ko-KR" sz="2000" b="1" dirty="0" smtClean="0">
                <a:solidFill>
                  <a:srgbClr val="00B050"/>
                </a:solidFill>
              </a:rPr>
              <a:t> - water and sediment quality. Nutrient&amp; COD loadings</a:t>
            </a:r>
          </a:p>
          <a:p>
            <a:r>
              <a:rPr lang="en-US" altLang="ko-KR" sz="2000" b="1" dirty="0" smtClean="0">
                <a:solidFill>
                  <a:srgbClr val="FF0000"/>
                </a:solidFill>
              </a:rPr>
              <a:t>Identification of relationship between pollution and benthic biodiversity</a:t>
            </a:r>
          </a:p>
          <a:p>
            <a:pPr>
              <a:buNone/>
            </a:pPr>
            <a:r>
              <a:rPr lang="en-US" altLang="ko-KR" sz="2000" b="1" dirty="0" smtClean="0">
                <a:solidFill>
                  <a:srgbClr val="FF0000"/>
                </a:solidFill>
              </a:rPr>
              <a:t>     - organic pollution and benthic biodiversity. Microcosm study</a:t>
            </a:r>
          </a:p>
          <a:p>
            <a:r>
              <a:rPr lang="en-US" altLang="ko-KR" sz="2000" b="1" dirty="0" smtClean="0">
                <a:solidFill>
                  <a:schemeClr val="accent4">
                    <a:lumMod val="50000"/>
                  </a:schemeClr>
                </a:solidFill>
              </a:rPr>
              <a:t>Identification of environmental issues and threatening factors</a:t>
            </a:r>
          </a:p>
          <a:p>
            <a:pPr>
              <a:buNone/>
            </a:pPr>
            <a:r>
              <a:rPr lang="en-US" altLang="ko-KR" sz="2000" b="1" dirty="0" smtClean="0">
                <a:solidFill>
                  <a:srgbClr val="00B050"/>
                </a:solidFill>
              </a:rPr>
              <a:t>     - pollution and development plans</a:t>
            </a:r>
          </a:p>
          <a:p>
            <a:r>
              <a:rPr lang="en-US" altLang="ko-KR" sz="2000" b="1" dirty="0" smtClean="0">
                <a:solidFill>
                  <a:schemeClr val="accent4">
                    <a:lumMod val="50000"/>
                  </a:schemeClr>
                </a:solidFill>
              </a:rPr>
              <a:t>Reviewing existing</a:t>
            </a:r>
            <a:r>
              <a:rPr lang="ko-KR" altLang="en-US" sz="20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ko-KR" sz="2000" b="1" dirty="0" smtClean="0">
                <a:solidFill>
                  <a:schemeClr val="accent4">
                    <a:lumMod val="50000"/>
                  </a:schemeClr>
                </a:solidFill>
              </a:rPr>
              <a:t>plans and establishment of new environmental management plans</a:t>
            </a:r>
          </a:p>
          <a:p>
            <a:pPr>
              <a:buNone/>
            </a:pPr>
            <a:r>
              <a:rPr lang="en-US" altLang="ko-KR" sz="2000" b="1" dirty="0" smtClean="0">
                <a:solidFill>
                  <a:srgbClr val="00B050"/>
                </a:solidFill>
              </a:rPr>
              <a:t>     - establishment of new management plans to meet the target</a:t>
            </a:r>
          </a:p>
          <a:p>
            <a:r>
              <a:rPr lang="en-US" altLang="ko-KR" sz="2000" b="1" dirty="0" smtClean="0">
                <a:solidFill>
                  <a:schemeClr val="accent4">
                    <a:lumMod val="50000"/>
                  </a:schemeClr>
                </a:solidFill>
              </a:rPr>
              <a:t>Public awareness and training of stakeholders</a:t>
            </a:r>
          </a:p>
          <a:p>
            <a:pPr>
              <a:buNone/>
            </a:pPr>
            <a:r>
              <a:rPr lang="en-US" altLang="ko-KR" sz="2000" b="1" dirty="0" smtClean="0">
                <a:solidFill>
                  <a:schemeClr val="accent4">
                    <a:lumMod val="50000"/>
                  </a:schemeClr>
                </a:solidFill>
              </a:rPr>
              <a:t>     </a:t>
            </a:r>
            <a:r>
              <a:rPr lang="en-US" altLang="ko-KR" sz="2000" b="1" dirty="0" smtClean="0">
                <a:solidFill>
                  <a:srgbClr val="00B050"/>
                </a:solidFill>
              </a:rPr>
              <a:t>- identify the targets and develop </a:t>
            </a:r>
            <a:r>
              <a:rPr lang="en-US" altLang="ko-KR" sz="2000" b="1" dirty="0" err="1" smtClean="0">
                <a:solidFill>
                  <a:srgbClr val="00B050"/>
                </a:solidFill>
              </a:rPr>
              <a:t>programme</a:t>
            </a:r>
            <a:r>
              <a:rPr lang="en-US" altLang="ko-KR" sz="2000" b="1" dirty="0" smtClean="0">
                <a:solidFill>
                  <a:srgbClr val="00B050"/>
                </a:solidFill>
              </a:rPr>
              <a:t> for education</a:t>
            </a:r>
          </a:p>
          <a:p>
            <a:r>
              <a:rPr lang="en-US" altLang="ko-KR" sz="2000" b="1" dirty="0" smtClean="0">
                <a:solidFill>
                  <a:schemeClr val="accent4">
                    <a:lumMod val="50000"/>
                  </a:schemeClr>
                </a:solidFill>
              </a:rPr>
              <a:t>Evaluation of effectiveness of biodiversity conservation</a:t>
            </a:r>
          </a:p>
          <a:p>
            <a:endParaRPr lang="en-US" altLang="ko-KR" sz="20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ko-KR" altLang="en-US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939784"/>
          </a:xfrm>
        </p:spPr>
        <p:txBody>
          <a:bodyPr>
            <a:normAutofit/>
          </a:bodyPr>
          <a:lstStyle/>
          <a:p>
            <a:pPr algn="l"/>
            <a:r>
              <a:rPr lang="en-US" altLang="ko-KR" sz="32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Experimental Design</a:t>
            </a:r>
            <a:endParaRPr lang="ko-KR" altLang="en-US" sz="32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14282" y="1071546"/>
            <a:ext cx="8929718" cy="2500330"/>
          </a:xfrm>
        </p:spPr>
        <p:txBody>
          <a:bodyPr>
            <a:normAutofit/>
          </a:bodyPr>
          <a:lstStyle/>
          <a:p>
            <a:r>
              <a:rPr lang="en-US" altLang="ko-KR" sz="28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Field survey to identify the benthic biodiversity</a:t>
            </a:r>
          </a:p>
          <a:p>
            <a:r>
              <a:rPr lang="en-US" altLang="ko-KR" sz="28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M</a:t>
            </a:r>
            <a:r>
              <a:rPr lang="en-US" altLang="ko-KR" sz="28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icrocosm </a:t>
            </a:r>
            <a:r>
              <a:rPr lang="en-US" altLang="ko-KR" sz="28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study to </a:t>
            </a:r>
            <a:r>
              <a:rPr lang="en-US" altLang="ko-KR" sz="28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id </a:t>
            </a:r>
            <a:r>
              <a:rPr lang="en-US" altLang="ko-KR" sz="28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relationship btw </a:t>
            </a:r>
            <a:r>
              <a:rPr lang="en-US" altLang="ko-KR" sz="2800" dirty="0" err="1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OP&amp;biodiv</a:t>
            </a:r>
            <a:endParaRPr lang="en-US" altLang="ko-KR" sz="2800" dirty="0" smtClean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r>
              <a:rPr lang="en-US" altLang="ko-KR" sz="28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Artificial organic pollutants : </a:t>
            </a:r>
            <a:r>
              <a:rPr lang="en-US" altLang="ko-KR" sz="28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compost. Org </a:t>
            </a:r>
            <a:r>
              <a:rPr lang="en-US" altLang="ko-KR" sz="2800" dirty="0" err="1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fert</a:t>
            </a:r>
            <a:r>
              <a:rPr lang="en-US" altLang="ko-KR" sz="28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, </a:t>
            </a:r>
            <a:r>
              <a:rPr lang="en-US" altLang="ko-KR" sz="28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and sewage sludge</a:t>
            </a:r>
          </a:p>
          <a:p>
            <a:r>
              <a:rPr lang="en-US" altLang="ko-KR" sz="28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Identification of changes in </a:t>
            </a:r>
            <a:r>
              <a:rPr lang="en-US" altLang="ko-KR" sz="28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macro/ </a:t>
            </a:r>
            <a:r>
              <a:rPr lang="en-US" altLang="ko-KR" sz="2800" dirty="0" err="1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meiobenthos</a:t>
            </a:r>
            <a:endParaRPr lang="ko-KR" altLang="en-US" sz="28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928662" y="3714752"/>
            <a:ext cx="7231004" cy="2923594"/>
            <a:chOff x="111864" y="2071678"/>
            <a:chExt cx="8966445" cy="4258287"/>
          </a:xfrm>
        </p:grpSpPr>
        <p:pic>
          <p:nvPicPr>
            <p:cNvPr id="5" name="그림 4" descr="비료2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2844" y="2071679"/>
              <a:ext cx="2915951" cy="288911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6" name="그룹 8"/>
            <p:cNvGrpSpPr/>
            <p:nvPr/>
          </p:nvGrpSpPr>
          <p:grpSpPr>
            <a:xfrm>
              <a:off x="3000365" y="2071678"/>
              <a:ext cx="3044785" cy="2913434"/>
              <a:chOff x="3714745" y="2071678"/>
              <a:chExt cx="2814118" cy="2695461"/>
            </a:xfrm>
          </p:grpSpPr>
          <p:pic>
            <p:nvPicPr>
              <p:cNvPr id="13" name="그림 6" descr="퇴비1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714745" y="2071678"/>
                <a:ext cx="2767010" cy="269546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4" name="그림 13" descr="퇴비2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000628" y="2071678"/>
                <a:ext cx="1528235" cy="1504939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111864" y="4919014"/>
              <a:ext cx="3034687" cy="1344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 smtClean="0"/>
                <a:t>Bead type organic fertilizer as dissolved organic pollutant</a:t>
              </a:r>
              <a:endParaRPr lang="ko-KR" alt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66087" y="4985112"/>
              <a:ext cx="2795106" cy="1344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 smtClean="0"/>
                <a:t>Compost  as debris type organic pollutant</a:t>
              </a:r>
              <a:endParaRPr lang="ko-KR" altLang="en-US" dirty="0"/>
            </a:p>
          </p:txBody>
        </p:sp>
        <p:grpSp>
          <p:nvGrpSpPr>
            <p:cNvPr id="9" name="그룹 28"/>
            <p:cNvGrpSpPr/>
            <p:nvPr/>
          </p:nvGrpSpPr>
          <p:grpSpPr>
            <a:xfrm>
              <a:off x="6075770" y="2143116"/>
              <a:ext cx="3002539" cy="2809350"/>
              <a:chOff x="6143636" y="2143115"/>
              <a:chExt cx="2859561" cy="2809350"/>
            </a:xfrm>
          </p:grpSpPr>
          <p:pic>
            <p:nvPicPr>
              <p:cNvPr id="11" name="Picture 4" descr="http://kr.srd.yahoo.com/_ylt=A3ehCmbmbYBLu0MBOFO8FfZ6/SIG=15desp8lf/EXP=1266794342/**http%3A/www.topianet.co.kr/topia/6/6j/images/%25ED%2595%2598%25EC%2588%2598%25EC%25A2%2585%25EB%25A7%2590%25EC%25B2%2598%25EB%25A6%25AC%25EC%259E%25A5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143636" y="2143115"/>
                <a:ext cx="2786082" cy="237872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2" name="Picture 4" descr="폐기물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145677" y="3632444"/>
                <a:ext cx="2857520" cy="132002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5989330" y="5089163"/>
              <a:ext cx="2795106" cy="941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 smtClean="0"/>
                <a:t>Sewage sludge for sewage pollutant</a:t>
              </a:r>
              <a:endParaRPr lang="ko-KR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4"/>
          <p:cNvSpPr txBox="1">
            <a:spLocks/>
          </p:cNvSpPr>
          <p:nvPr/>
        </p:nvSpPr>
        <p:spPr>
          <a:xfrm>
            <a:off x="428596" y="500042"/>
            <a:ext cx="8229600" cy="1214446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kumimoji="0" lang="en-US" altLang="ko-KR" sz="3200" b="1" kern="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Field survey on benthic biodiversity estimation in GSTF (Jul-Aug, 2008)</a:t>
            </a:r>
            <a:endParaRPr kumimoji="0" lang="ko-KR" altLang="en-US" sz="3200" b="1" kern="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375116" y="1986104"/>
            <a:ext cx="8487199" cy="4384307"/>
            <a:chOff x="310464" y="2143116"/>
            <a:chExt cx="8487199" cy="4384307"/>
          </a:xfrm>
        </p:grpSpPr>
        <p:pic>
          <p:nvPicPr>
            <p:cNvPr id="10" name="Picture 2" descr="D:\project\사진\2008-7-23(강화남단)\IMG_6828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29322" y="4286256"/>
              <a:ext cx="2868341" cy="22411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8851" name="Picture 3" descr="D:\project\사진\2008-7-29(강화남단)\IMG_687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29322" y="2143116"/>
              <a:ext cx="2861056" cy="21457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698" name="그림 18" descr="D:\project\YSLME\최종보고서\정점지도\강화남단지도.jpg"/>
            <p:cNvPicPr>
              <a:picLocks noChangeAspect="1" noChangeArrowheads="1"/>
            </p:cNvPicPr>
            <p:nvPr/>
          </p:nvPicPr>
          <p:blipFill>
            <a:blip r:embed="rId4" cstate="print"/>
            <a:srcRect r="3661"/>
            <a:stretch>
              <a:fillRect/>
            </a:stretch>
          </p:blipFill>
          <p:spPr bwMode="auto">
            <a:xfrm>
              <a:off x="310464" y="2193530"/>
              <a:ext cx="5572125" cy="433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501122" cy="1000132"/>
          </a:xfrm>
        </p:spPr>
        <p:txBody>
          <a:bodyPr>
            <a:noAutofit/>
          </a:bodyPr>
          <a:lstStyle/>
          <a:p>
            <a:pPr algn="l"/>
            <a:r>
              <a:rPr lang="en-US" altLang="ko-KR" sz="32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Microcosm study for relationship between pollution and biodiversity</a:t>
            </a:r>
            <a:endParaRPr lang="ko-KR" altLang="en-US" sz="32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428596" y="1643050"/>
            <a:ext cx="8286808" cy="4786322"/>
            <a:chOff x="500034" y="2071678"/>
            <a:chExt cx="7501917" cy="4000528"/>
          </a:xfrm>
        </p:grpSpPr>
        <p:grpSp>
          <p:nvGrpSpPr>
            <p:cNvPr id="3" name="그룹 27"/>
            <p:cNvGrpSpPr/>
            <p:nvPr/>
          </p:nvGrpSpPr>
          <p:grpSpPr>
            <a:xfrm>
              <a:off x="500034" y="2071678"/>
              <a:ext cx="7501917" cy="4000527"/>
              <a:chOff x="428596" y="2071678"/>
              <a:chExt cx="7501917" cy="4000527"/>
            </a:xfrm>
          </p:grpSpPr>
          <p:pic>
            <p:nvPicPr>
              <p:cNvPr id="8" name="Picture 4" descr="yslme 01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28596" y="2071678"/>
                <a:ext cx="2358362" cy="192882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9" name="Picture 3" descr="yslme 019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928926" y="2071678"/>
                <a:ext cx="2341148" cy="192882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0" name="Picture 2" descr="yslme 01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28596" y="4071942"/>
                <a:ext cx="2358362" cy="192882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4" name="Picture 5" descr="폐기물현장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429256" y="4071942"/>
                <a:ext cx="2447481" cy="200026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2" name="Picture 7" descr="IMG_3158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357818" y="2143116"/>
                <a:ext cx="2572695" cy="179095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11" name="_x90686984" descr="EMB00000cb46f5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00364" y="4071942"/>
              <a:ext cx="2357454" cy="20002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1910</TotalTime>
  <Words>1387</Words>
  <Application>Microsoft Office PowerPoint</Application>
  <PresentationFormat>화면 슬라이드 쇼(4:3)</PresentationFormat>
  <Paragraphs>332</Paragraphs>
  <Slides>33</Slides>
  <Notes>0</Notes>
  <HiddenSlides>0</HiddenSlides>
  <MMClips>0</MMClips>
  <ScaleCrop>false</ScaleCrop>
  <HeadingPairs>
    <vt:vector size="6" baseType="variant">
      <vt:variant>
        <vt:lpstr>테마</vt:lpstr>
      </vt:variant>
      <vt:variant>
        <vt:i4>1</vt:i4>
      </vt:variant>
      <vt:variant>
        <vt:lpstr>포함된 OLE 서버</vt:lpstr>
      </vt:variant>
      <vt:variant>
        <vt:i4>5</vt:i4>
      </vt:variant>
      <vt:variant>
        <vt:lpstr>슬라이드 제목</vt:lpstr>
      </vt:variant>
      <vt:variant>
        <vt:i4>33</vt:i4>
      </vt:variant>
    </vt:vector>
  </HeadingPairs>
  <TitlesOfParts>
    <vt:vector size="39" baseType="lpstr">
      <vt:lpstr>Office 테마</vt:lpstr>
      <vt:lpstr>슬라이드</vt:lpstr>
      <vt:lpstr>Graph</vt:lpstr>
      <vt:lpstr>차트</vt:lpstr>
      <vt:lpstr>Worksheet</vt:lpstr>
      <vt:lpstr>워크시트</vt:lpstr>
      <vt:lpstr>Improving Biodiversity Conservation  in Ganghwa Mud Tidal Flat, Korea</vt:lpstr>
      <vt:lpstr>Yellow Sea Large Marine Ecosystem</vt:lpstr>
      <vt:lpstr>Steps for the demonstration site selection</vt:lpstr>
      <vt:lpstr>Selection of demonstration site as Ganghwa Southern Tidal Flat (GSTF)</vt:lpstr>
      <vt:lpstr>Selection of demonstration site GSTF</vt:lpstr>
      <vt:lpstr>Activities in demonstration sites</vt:lpstr>
      <vt:lpstr>Experimental Design</vt:lpstr>
      <vt:lpstr>슬라이드 8</vt:lpstr>
      <vt:lpstr>Microcosm study for relationship between pollution and biodiversity</vt:lpstr>
      <vt:lpstr>슬라이드 10</vt:lpstr>
      <vt:lpstr>Samplings and analysis</vt:lpstr>
      <vt:lpstr>Organic pollution and benthic response</vt:lpstr>
      <vt:lpstr>슬라이드 13</vt:lpstr>
      <vt:lpstr>슬라이드 14</vt:lpstr>
      <vt:lpstr>슬라이드 15</vt:lpstr>
      <vt:lpstr>슬라이드 16</vt:lpstr>
      <vt:lpstr>Decrease in macro-benthos community indices exposed to sewage sludge</vt:lpstr>
      <vt:lpstr>Comparison in macro-benthos species composition between compost and organic fertilizer</vt:lpstr>
      <vt:lpstr>슬라이드 19</vt:lpstr>
      <vt:lpstr>슬라이드 20</vt:lpstr>
      <vt:lpstr>슬라이드 21</vt:lpstr>
      <vt:lpstr>슬라이드 22</vt:lpstr>
      <vt:lpstr>Decrease in meio-benthos species with the increase in waste treatment</vt:lpstr>
      <vt:lpstr>슬라이드 24</vt:lpstr>
      <vt:lpstr>슬라이드 25</vt:lpstr>
      <vt:lpstr>Major environmental issues and development plans in the GTF</vt:lpstr>
      <vt:lpstr>슬라이드 27</vt:lpstr>
      <vt:lpstr>Reviewing and establishment of new environmental management plans</vt:lpstr>
      <vt:lpstr>Stakeholder training</vt:lpstr>
      <vt:lpstr>Public Awareness Activities</vt:lpstr>
      <vt:lpstr>Suggestions to stakeholders and governments</vt:lpstr>
      <vt:lpstr>Lessons learned</vt:lpstr>
      <vt:lpstr>슬라이드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이승민</dc:creator>
  <cp:lastModifiedBy>seba</cp:lastModifiedBy>
  <cp:revision>206</cp:revision>
  <dcterms:created xsi:type="dcterms:W3CDTF">2009-10-18T19:29:23Z</dcterms:created>
  <dcterms:modified xsi:type="dcterms:W3CDTF">2010-02-25T06:00:57Z</dcterms:modified>
</cp:coreProperties>
</file>