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3"/>
  </p:notesMasterIdLst>
  <p:handoutMasterIdLst>
    <p:handoutMasterId r:id="rId34"/>
  </p:handoutMasterIdLst>
  <p:sldIdLst>
    <p:sldId id="561" r:id="rId2"/>
    <p:sldId id="563" r:id="rId3"/>
    <p:sldId id="599" r:id="rId4"/>
    <p:sldId id="602" r:id="rId5"/>
    <p:sldId id="569" r:id="rId6"/>
    <p:sldId id="603" r:id="rId7"/>
    <p:sldId id="604" r:id="rId8"/>
    <p:sldId id="605" r:id="rId9"/>
    <p:sldId id="571" r:id="rId10"/>
    <p:sldId id="572" r:id="rId11"/>
    <p:sldId id="606" r:id="rId12"/>
    <p:sldId id="573" r:id="rId13"/>
    <p:sldId id="575" r:id="rId14"/>
    <p:sldId id="576" r:id="rId15"/>
    <p:sldId id="577" r:id="rId16"/>
    <p:sldId id="581" r:id="rId17"/>
    <p:sldId id="582" r:id="rId18"/>
    <p:sldId id="583" r:id="rId19"/>
    <p:sldId id="610" r:id="rId20"/>
    <p:sldId id="608" r:id="rId21"/>
    <p:sldId id="609" r:id="rId22"/>
    <p:sldId id="564" r:id="rId23"/>
    <p:sldId id="589" r:id="rId24"/>
    <p:sldId id="584" r:id="rId25"/>
    <p:sldId id="585" r:id="rId26"/>
    <p:sldId id="545" r:id="rId27"/>
    <p:sldId id="614" r:id="rId28"/>
    <p:sldId id="617" r:id="rId29"/>
    <p:sldId id="618" r:id="rId30"/>
    <p:sldId id="619" r:id="rId31"/>
    <p:sldId id="552" r:id="rId32"/>
  </p:sldIdLst>
  <p:sldSz cx="9906000" cy="6858000" type="A4"/>
  <p:notesSz cx="6738938" cy="987107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b="1" kern="1200">
        <a:solidFill>
          <a:srgbClr val="FFFF00"/>
        </a:solidFill>
        <a:latin typeface="Times New Roman" pitchFamily="18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00"/>
    <a:srgbClr val="FFFF00"/>
    <a:srgbClr val="FFFFCC"/>
    <a:srgbClr val="003399"/>
    <a:srgbClr val="CCFF66"/>
    <a:srgbClr val="0033CC"/>
    <a:srgbClr val="FFC000"/>
    <a:srgbClr val="99FFCC"/>
    <a:srgbClr val="CC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98654" autoAdjust="0"/>
  </p:normalViewPr>
  <p:slideViewPr>
    <p:cSldViewPr>
      <p:cViewPr varScale="1">
        <p:scale>
          <a:sx n="78" d="100"/>
          <a:sy n="78" d="100"/>
        </p:scale>
        <p:origin x="-792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>
      <p:cViewPr varScale="1">
        <p:scale>
          <a:sx n="76" d="100"/>
          <a:sy n="76" d="100"/>
        </p:scale>
        <p:origin x="-2226" y="-102"/>
      </p:cViewPr>
      <p:guideLst>
        <p:guide orient="horz" pos="3110"/>
        <p:guide pos="212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49324;&#50857;&#51088;\&#48148;&#53461;%20&#54868;&#47732;\09%20&#49892;&#54744;&#45936;&#51060;&#53552;\09-1&#52264;%20&#44536;&#47536;&#54616;&#50864;&#49828;\&#44536;&#47536;&#54616;&#50864;&#49828;%20Tank%201-2%20&#51452;&#44036;&#49324;&#50977;&#51068;&#51648;(final)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&#49324;&#50857;&#51088;\&#48148;&#53461;%20&#54868;&#47732;\09%20&#49892;&#54744;&#45936;&#51060;&#53552;\09-1&#52264;%20&#44536;&#47536;&#54616;&#50864;&#49828;\&#44536;&#47536;&#54616;&#50864;&#49828;%20Tank%201-2%20&#51452;&#44036;&#49324;&#50977;&#51068;&#51648;(final)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Body weight</a:t>
            </a:r>
          </a:p>
        </c:rich>
      </c:tx>
      <c:layout>
        <c:manualLayout>
          <c:xMode val="edge"/>
          <c:yMode val="edge"/>
          <c:x val="0.39926854213646162"/>
          <c:y val="4.3410858364926613E-2"/>
        </c:manualLayout>
      </c:layout>
      <c:overlay val="1"/>
    </c:title>
    <c:plotArea>
      <c:layout>
        <c:manualLayout>
          <c:layoutTarget val="inner"/>
          <c:xMode val="edge"/>
          <c:yMode val="edge"/>
          <c:x val="0.11548881132126484"/>
          <c:y val="4.0668570274869455E-2"/>
          <c:w val="0.83853180723543574"/>
          <c:h val="0.77222411387765444"/>
        </c:manualLayout>
      </c:layout>
      <c:lineChart>
        <c:grouping val="standard"/>
        <c:ser>
          <c:idx val="0"/>
          <c:order val="0"/>
          <c:tx>
            <c:v>pond 1</c:v>
          </c:tx>
          <c:spPr>
            <a:ln w="25400"/>
          </c:spPr>
          <c:marker>
            <c:symbol val="circle"/>
            <c:size val="7"/>
          </c:marker>
          <c:cat>
            <c:numRef>
              <c:f>Summary!$B$10:$B$32</c:f>
              <c:numCache>
                <c:formatCode>General</c:formatCode>
                <c:ptCount val="23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18</c:v>
                </c:pt>
                <c:pt idx="4">
                  <c:v>25</c:v>
                </c:pt>
                <c:pt idx="5">
                  <c:v>32</c:v>
                </c:pt>
                <c:pt idx="6">
                  <c:v>39</c:v>
                </c:pt>
                <c:pt idx="7">
                  <c:v>46</c:v>
                </c:pt>
                <c:pt idx="8">
                  <c:v>53</c:v>
                </c:pt>
                <c:pt idx="9">
                  <c:v>60</c:v>
                </c:pt>
                <c:pt idx="10">
                  <c:v>67</c:v>
                </c:pt>
                <c:pt idx="11">
                  <c:v>74</c:v>
                </c:pt>
                <c:pt idx="12">
                  <c:v>81</c:v>
                </c:pt>
                <c:pt idx="13">
                  <c:v>88</c:v>
                </c:pt>
                <c:pt idx="14">
                  <c:v>95</c:v>
                </c:pt>
                <c:pt idx="15">
                  <c:v>102</c:v>
                </c:pt>
                <c:pt idx="16">
                  <c:v>109</c:v>
                </c:pt>
                <c:pt idx="17">
                  <c:v>116</c:v>
                </c:pt>
                <c:pt idx="18">
                  <c:v>123</c:v>
                </c:pt>
                <c:pt idx="19">
                  <c:v>130</c:v>
                </c:pt>
                <c:pt idx="20">
                  <c:v>137</c:v>
                </c:pt>
                <c:pt idx="21">
                  <c:v>145</c:v>
                </c:pt>
                <c:pt idx="22">
                  <c:v>152</c:v>
                </c:pt>
              </c:numCache>
            </c:numRef>
          </c:cat>
          <c:val>
            <c:numRef>
              <c:f>Summary!$C$10:$C$32</c:f>
              <c:numCache>
                <c:formatCode>0.000_ </c:formatCode>
                <c:ptCount val="23"/>
                <c:pt idx="0">
                  <c:v>3.8000000000000082E-2</c:v>
                </c:pt>
                <c:pt idx="1">
                  <c:v>2.9000000000000189E-2</c:v>
                </c:pt>
                <c:pt idx="2">
                  <c:v>3.5000000000000295E-2</c:v>
                </c:pt>
                <c:pt idx="3">
                  <c:v>5.2000000000000463E-2</c:v>
                </c:pt>
                <c:pt idx="4" formatCode="0.00_ ">
                  <c:v>0.12000000000000002</c:v>
                </c:pt>
                <c:pt idx="5" formatCode="0.00_ ">
                  <c:v>0.37000000000000038</c:v>
                </c:pt>
                <c:pt idx="6" formatCode="0.00_ ">
                  <c:v>0.44000000000000139</c:v>
                </c:pt>
                <c:pt idx="7" formatCode="0.00_ ">
                  <c:v>0.66000000000000658</c:v>
                </c:pt>
                <c:pt idx="8" formatCode="0.00_ ">
                  <c:v>0.77000000000000279</c:v>
                </c:pt>
                <c:pt idx="9" formatCode="0.00_ ">
                  <c:v>1.04</c:v>
                </c:pt>
                <c:pt idx="10" formatCode="0.00_ ">
                  <c:v>1.6</c:v>
                </c:pt>
                <c:pt idx="11" formatCode="0.00_ ">
                  <c:v>2.2999999999999998</c:v>
                </c:pt>
                <c:pt idx="12" formatCode="0.00_ ">
                  <c:v>4.8</c:v>
                </c:pt>
                <c:pt idx="13" formatCode="0.00_ ">
                  <c:v>6.1</c:v>
                </c:pt>
                <c:pt idx="14" formatCode="0.00_ ">
                  <c:v>6.6</c:v>
                </c:pt>
                <c:pt idx="15" formatCode="0.00_ ">
                  <c:v>8.5</c:v>
                </c:pt>
                <c:pt idx="16" formatCode="0.00_ ">
                  <c:v>9.7000000000000011</c:v>
                </c:pt>
                <c:pt idx="17" formatCode="General">
                  <c:v>10.200000000000001</c:v>
                </c:pt>
                <c:pt idx="18" formatCode="General">
                  <c:v>12.1</c:v>
                </c:pt>
                <c:pt idx="19" formatCode="General">
                  <c:v>13.1</c:v>
                </c:pt>
                <c:pt idx="20" formatCode="General">
                  <c:v>14.2</c:v>
                </c:pt>
                <c:pt idx="21" formatCode="General">
                  <c:v>14.9</c:v>
                </c:pt>
                <c:pt idx="22" formatCode="General">
                  <c:v>15.17</c:v>
                </c:pt>
              </c:numCache>
            </c:numRef>
          </c:val>
        </c:ser>
        <c:ser>
          <c:idx val="1"/>
          <c:order val="1"/>
          <c:tx>
            <c:v>pond 2</c:v>
          </c:tx>
          <c:spPr>
            <a:ln w="25400"/>
          </c:spPr>
          <c:marker>
            <c:symbol val="square"/>
            <c:size val="6"/>
          </c:marker>
          <c:cat>
            <c:numRef>
              <c:f>Summary!$B$10:$B$32</c:f>
              <c:numCache>
                <c:formatCode>General</c:formatCode>
                <c:ptCount val="23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18</c:v>
                </c:pt>
                <c:pt idx="4">
                  <c:v>25</c:v>
                </c:pt>
                <c:pt idx="5">
                  <c:v>32</c:v>
                </c:pt>
                <c:pt idx="6">
                  <c:v>39</c:v>
                </c:pt>
                <c:pt idx="7">
                  <c:v>46</c:v>
                </c:pt>
                <c:pt idx="8">
                  <c:v>53</c:v>
                </c:pt>
                <c:pt idx="9">
                  <c:v>60</c:v>
                </c:pt>
                <c:pt idx="10">
                  <c:v>67</c:v>
                </c:pt>
                <c:pt idx="11">
                  <c:v>74</c:v>
                </c:pt>
                <c:pt idx="12">
                  <c:v>81</c:v>
                </c:pt>
                <c:pt idx="13">
                  <c:v>88</c:v>
                </c:pt>
                <c:pt idx="14">
                  <c:v>95</c:v>
                </c:pt>
                <c:pt idx="15">
                  <c:v>102</c:v>
                </c:pt>
                <c:pt idx="16">
                  <c:v>109</c:v>
                </c:pt>
                <c:pt idx="17">
                  <c:v>116</c:v>
                </c:pt>
                <c:pt idx="18">
                  <c:v>123</c:v>
                </c:pt>
                <c:pt idx="19">
                  <c:v>130</c:v>
                </c:pt>
                <c:pt idx="20">
                  <c:v>137</c:v>
                </c:pt>
                <c:pt idx="21">
                  <c:v>145</c:v>
                </c:pt>
                <c:pt idx="22">
                  <c:v>152</c:v>
                </c:pt>
              </c:numCache>
            </c:numRef>
          </c:cat>
          <c:val>
            <c:numRef>
              <c:f>Summary!$G$10:$G$32</c:f>
              <c:numCache>
                <c:formatCode>0.000_ </c:formatCode>
                <c:ptCount val="23"/>
                <c:pt idx="0">
                  <c:v>3.8000000000000082E-2</c:v>
                </c:pt>
                <c:pt idx="1">
                  <c:v>2.9000000000000189E-2</c:v>
                </c:pt>
                <c:pt idx="2">
                  <c:v>3.5000000000000295E-2</c:v>
                </c:pt>
                <c:pt idx="3">
                  <c:v>5.2000000000000463E-2</c:v>
                </c:pt>
                <c:pt idx="4" formatCode="0.00_ ">
                  <c:v>0.12000000000000002</c:v>
                </c:pt>
                <c:pt idx="5" formatCode="0.00_ ">
                  <c:v>0.38000000000000278</c:v>
                </c:pt>
                <c:pt idx="6" formatCode="0.00_ ">
                  <c:v>0.46</c:v>
                </c:pt>
                <c:pt idx="7" formatCode="0.00_ ">
                  <c:v>0.69000000000000472</c:v>
                </c:pt>
                <c:pt idx="8" formatCode="0.00_ ">
                  <c:v>0.75000000000000522</c:v>
                </c:pt>
                <c:pt idx="9" formatCode="0.00_ ">
                  <c:v>0.9</c:v>
                </c:pt>
                <c:pt idx="10" formatCode="0.00_ ">
                  <c:v>1.4</c:v>
                </c:pt>
                <c:pt idx="11" formatCode="0.00_ ">
                  <c:v>2.1</c:v>
                </c:pt>
                <c:pt idx="12" formatCode="0.00_ ">
                  <c:v>4.5</c:v>
                </c:pt>
                <c:pt idx="13" formatCode="0.00_ ">
                  <c:v>5.5</c:v>
                </c:pt>
                <c:pt idx="14" formatCode="0.00_ ">
                  <c:v>5.6</c:v>
                </c:pt>
                <c:pt idx="15" formatCode="0.00_ ">
                  <c:v>6.7</c:v>
                </c:pt>
                <c:pt idx="16" formatCode="0.00_ ">
                  <c:v>7.9</c:v>
                </c:pt>
                <c:pt idx="17" formatCode="General">
                  <c:v>9.1</c:v>
                </c:pt>
                <c:pt idx="18" formatCode="General">
                  <c:v>10.1</c:v>
                </c:pt>
                <c:pt idx="19" formatCode="General">
                  <c:v>10.5</c:v>
                </c:pt>
                <c:pt idx="20" formatCode="General">
                  <c:v>12.1</c:v>
                </c:pt>
                <c:pt idx="21" formatCode="General">
                  <c:v>12.5</c:v>
                </c:pt>
                <c:pt idx="22" formatCode="General">
                  <c:v>13.6</c:v>
                </c:pt>
              </c:numCache>
            </c:numRef>
          </c:val>
        </c:ser>
        <c:marker val="1"/>
        <c:axId val="193761280"/>
        <c:axId val="193763200"/>
      </c:lineChart>
      <c:catAx>
        <c:axId val="1937612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Days</a:t>
                </a:r>
              </a:p>
            </c:rich>
          </c:tx>
          <c:layout>
            <c:manualLayout>
              <c:xMode val="edge"/>
              <c:yMode val="edge"/>
              <c:x val="0.49374243712493682"/>
              <c:y val="0.92286745406824144"/>
            </c:manualLayout>
          </c:layout>
        </c:title>
        <c:numFmt formatCode="General" sourceLinked="1"/>
        <c:tickLblPos val="nextTo"/>
        <c:crossAx val="193763200"/>
        <c:crosses val="autoZero"/>
        <c:auto val="1"/>
        <c:lblAlgn val="ctr"/>
        <c:lblOffset val="100"/>
      </c:catAx>
      <c:valAx>
        <c:axId val="193763200"/>
        <c:scaling>
          <c:orientation val="minMax"/>
        </c:scaling>
        <c:axPos val="l"/>
        <c:majorGridlines>
          <c:spPr>
            <a:ln>
              <a:solidFill>
                <a:sysClr val="windowText" lastClr="000000">
                  <a:tint val="75000"/>
                  <a:shade val="95000"/>
                  <a:satMod val="105000"/>
                  <a:alpha val="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B.W.(g)</a:t>
                </a:r>
              </a:p>
            </c:rich>
          </c:tx>
          <c:layout/>
        </c:title>
        <c:numFmt formatCode="0_ " sourceLinked="0"/>
        <c:tickLblPos val="nextTo"/>
        <c:crossAx val="193761280"/>
        <c:crosses val="autoZero"/>
        <c:crossBetween val="between"/>
      </c:valAx>
      <c:spPr>
        <a:solidFill>
          <a:sysClr val="window" lastClr="FFFFFF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76931369161749663"/>
          <c:y val="0.62759476011444515"/>
          <c:w val="0.18100977333189924"/>
          <c:h val="0.12704224634763325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800"/>
          </a:pPr>
          <a:endParaRPr lang="ko-KR"/>
        </a:p>
      </c:txPr>
    </c:legend>
    <c:plotVisOnly val="1"/>
    <c:dispBlanksAs val="gap"/>
  </c:chart>
  <c:spPr>
    <a:solidFill>
      <a:srgbClr val="FFFF00"/>
    </a:solidFill>
    <a:ln>
      <a:solidFill>
        <a:schemeClr val="bg1"/>
      </a:solidFill>
    </a:ln>
  </c:spPr>
  <c:txPr>
    <a:bodyPr/>
    <a:lstStyle/>
    <a:p>
      <a:pPr>
        <a:defRPr sz="900"/>
      </a:pPr>
      <a:endParaRPr lang="ko-K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3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Weekly growth rate</a:t>
            </a:r>
          </a:p>
        </c:rich>
      </c:tx>
      <c:layout>
        <c:manualLayout>
          <c:xMode val="edge"/>
          <c:yMode val="edge"/>
          <c:x val="0.33881504148474928"/>
          <c:y val="5.8778035576179395E-2"/>
        </c:manualLayout>
      </c:layout>
      <c:overlay val="1"/>
    </c:title>
    <c:plotArea>
      <c:layout>
        <c:manualLayout>
          <c:layoutTarget val="inner"/>
          <c:xMode val="edge"/>
          <c:yMode val="edge"/>
          <c:x val="0.13751929778701669"/>
          <c:y val="3.6419810879131292E-2"/>
          <c:w val="0.83593057067098764"/>
          <c:h val="0.81845458157725814"/>
        </c:manualLayout>
      </c:layout>
      <c:barChart>
        <c:barDir val="col"/>
        <c:grouping val="clustered"/>
        <c:ser>
          <c:idx val="0"/>
          <c:order val="0"/>
          <c:tx>
            <c:v>pond 1</c:v>
          </c:tx>
          <c:cat>
            <c:numRef>
              <c:f>Summary!$B$10:$B$32</c:f>
              <c:numCache>
                <c:formatCode>General</c:formatCode>
                <c:ptCount val="23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18</c:v>
                </c:pt>
                <c:pt idx="4">
                  <c:v>25</c:v>
                </c:pt>
                <c:pt idx="5">
                  <c:v>32</c:v>
                </c:pt>
                <c:pt idx="6">
                  <c:v>39</c:v>
                </c:pt>
                <c:pt idx="7">
                  <c:v>46</c:v>
                </c:pt>
                <c:pt idx="8">
                  <c:v>53</c:v>
                </c:pt>
                <c:pt idx="9">
                  <c:v>60</c:v>
                </c:pt>
                <c:pt idx="10">
                  <c:v>67</c:v>
                </c:pt>
                <c:pt idx="11">
                  <c:v>74</c:v>
                </c:pt>
                <c:pt idx="12">
                  <c:v>81</c:v>
                </c:pt>
                <c:pt idx="13">
                  <c:v>88</c:v>
                </c:pt>
                <c:pt idx="14">
                  <c:v>95</c:v>
                </c:pt>
                <c:pt idx="15">
                  <c:v>102</c:v>
                </c:pt>
                <c:pt idx="16">
                  <c:v>109</c:v>
                </c:pt>
                <c:pt idx="17">
                  <c:v>116</c:v>
                </c:pt>
                <c:pt idx="18">
                  <c:v>123</c:v>
                </c:pt>
                <c:pt idx="19">
                  <c:v>130</c:v>
                </c:pt>
                <c:pt idx="20">
                  <c:v>137</c:v>
                </c:pt>
                <c:pt idx="21">
                  <c:v>145</c:v>
                </c:pt>
                <c:pt idx="22">
                  <c:v>152</c:v>
                </c:pt>
              </c:numCache>
            </c:numRef>
          </c:cat>
          <c:val>
            <c:numRef>
              <c:f>Summary!$E$10:$E$32</c:f>
              <c:numCache>
                <c:formatCode>General</c:formatCode>
                <c:ptCount val="23"/>
                <c:pt idx="3">
                  <c:v>1.7000000000000001E-2</c:v>
                </c:pt>
                <c:pt idx="4">
                  <c:v>6.8000000000000019E-2</c:v>
                </c:pt>
                <c:pt idx="5">
                  <c:v>0.25</c:v>
                </c:pt>
                <c:pt idx="6">
                  <c:v>7.0000000000000021E-2</c:v>
                </c:pt>
                <c:pt idx="7">
                  <c:v>0.22</c:v>
                </c:pt>
                <c:pt idx="8">
                  <c:v>0.11</c:v>
                </c:pt>
                <c:pt idx="9">
                  <c:v>0.27</c:v>
                </c:pt>
                <c:pt idx="10">
                  <c:v>0.56000000000000005</c:v>
                </c:pt>
                <c:pt idx="11">
                  <c:v>0.70000000000000062</c:v>
                </c:pt>
                <c:pt idx="12">
                  <c:v>2.5</c:v>
                </c:pt>
                <c:pt idx="13">
                  <c:v>1.3</c:v>
                </c:pt>
                <c:pt idx="14">
                  <c:v>0.5</c:v>
                </c:pt>
                <c:pt idx="15">
                  <c:v>1.9000000000000001</c:v>
                </c:pt>
                <c:pt idx="16">
                  <c:v>1.2</c:v>
                </c:pt>
                <c:pt idx="17">
                  <c:v>0.5</c:v>
                </c:pt>
                <c:pt idx="18">
                  <c:v>1.9000000000000001</c:v>
                </c:pt>
                <c:pt idx="19">
                  <c:v>1</c:v>
                </c:pt>
                <c:pt idx="20">
                  <c:v>1.1000000000000001</c:v>
                </c:pt>
                <c:pt idx="21">
                  <c:v>0.70000000000000062</c:v>
                </c:pt>
                <c:pt idx="22">
                  <c:v>0.27</c:v>
                </c:pt>
              </c:numCache>
            </c:numRef>
          </c:val>
        </c:ser>
        <c:ser>
          <c:idx val="1"/>
          <c:order val="1"/>
          <c:tx>
            <c:v>pond 2</c:v>
          </c:tx>
          <c:cat>
            <c:numRef>
              <c:f>Summary!$B$10:$B$32</c:f>
              <c:numCache>
                <c:formatCode>General</c:formatCode>
                <c:ptCount val="23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18</c:v>
                </c:pt>
                <c:pt idx="4">
                  <c:v>25</c:v>
                </c:pt>
                <c:pt idx="5">
                  <c:v>32</c:v>
                </c:pt>
                <c:pt idx="6">
                  <c:v>39</c:v>
                </c:pt>
                <c:pt idx="7">
                  <c:v>46</c:v>
                </c:pt>
                <c:pt idx="8">
                  <c:v>53</c:v>
                </c:pt>
                <c:pt idx="9">
                  <c:v>60</c:v>
                </c:pt>
                <c:pt idx="10">
                  <c:v>67</c:v>
                </c:pt>
                <c:pt idx="11">
                  <c:v>74</c:v>
                </c:pt>
                <c:pt idx="12">
                  <c:v>81</c:v>
                </c:pt>
                <c:pt idx="13">
                  <c:v>88</c:v>
                </c:pt>
                <c:pt idx="14">
                  <c:v>95</c:v>
                </c:pt>
                <c:pt idx="15">
                  <c:v>102</c:v>
                </c:pt>
                <c:pt idx="16">
                  <c:v>109</c:v>
                </c:pt>
                <c:pt idx="17">
                  <c:v>116</c:v>
                </c:pt>
                <c:pt idx="18">
                  <c:v>123</c:v>
                </c:pt>
                <c:pt idx="19">
                  <c:v>130</c:v>
                </c:pt>
                <c:pt idx="20">
                  <c:v>137</c:v>
                </c:pt>
                <c:pt idx="21">
                  <c:v>145</c:v>
                </c:pt>
                <c:pt idx="22">
                  <c:v>152</c:v>
                </c:pt>
              </c:numCache>
            </c:numRef>
          </c:cat>
          <c:val>
            <c:numRef>
              <c:f>Summary!$I$10:$I$32</c:f>
              <c:numCache>
                <c:formatCode>General</c:formatCode>
                <c:ptCount val="23"/>
                <c:pt idx="3">
                  <c:v>1.7000000000000001E-2</c:v>
                </c:pt>
                <c:pt idx="4">
                  <c:v>6.8000000000000019E-2</c:v>
                </c:pt>
                <c:pt idx="5">
                  <c:v>0.26</c:v>
                </c:pt>
                <c:pt idx="6">
                  <c:v>8.0000000000000043E-2</c:v>
                </c:pt>
                <c:pt idx="7">
                  <c:v>0.23</c:v>
                </c:pt>
                <c:pt idx="8">
                  <c:v>6.0000000000000032E-2</c:v>
                </c:pt>
                <c:pt idx="9">
                  <c:v>0.15000000000000024</c:v>
                </c:pt>
                <c:pt idx="10">
                  <c:v>0.5</c:v>
                </c:pt>
                <c:pt idx="11">
                  <c:v>0.70000000000000062</c:v>
                </c:pt>
                <c:pt idx="12">
                  <c:v>2.4</c:v>
                </c:pt>
                <c:pt idx="13">
                  <c:v>1</c:v>
                </c:pt>
                <c:pt idx="14">
                  <c:v>0.1</c:v>
                </c:pt>
                <c:pt idx="15">
                  <c:v>1.1000000000000001</c:v>
                </c:pt>
                <c:pt idx="16">
                  <c:v>1.2</c:v>
                </c:pt>
                <c:pt idx="17">
                  <c:v>1.2</c:v>
                </c:pt>
                <c:pt idx="18">
                  <c:v>1</c:v>
                </c:pt>
                <c:pt idx="19">
                  <c:v>0.4</c:v>
                </c:pt>
                <c:pt idx="20">
                  <c:v>1.6</c:v>
                </c:pt>
                <c:pt idx="21">
                  <c:v>0.4</c:v>
                </c:pt>
                <c:pt idx="22">
                  <c:v>1.1000000000000001</c:v>
                </c:pt>
              </c:numCache>
            </c:numRef>
          </c:val>
        </c:ser>
        <c:gapWidth val="129"/>
        <c:overlap val="-16"/>
        <c:axId val="193940864"/>
        <c:axId val="194672128"/>
      </c:barChart>
      <c:catAx>
        <c:axId val="1939408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Days</a:t>
                </a:r>
              </a:p>
            </c:rich>
          </c:tx>
          <c:layout/>
        </c:title>
        <c:numFmt formatCode="General" sourceLinked="1"/>
        <c:tickLblPos val="nextTo"/>
        <c:crossAx val="194672128"/>
        <c:crosses val="autoZero"/>
        <c:lblAlgn val="ctr"/>
        <c:lblOffset val="50"/>
        <c:tickLblSkip val="1"/>
      </c:catAx>
      <c:valAx>
        <c:axId val="194672128"/>
        <c:scaling>
          <c:orientation val="minMax"/>
        </c:scaling>
        <c:axPos val="l"/>
        <c:majorGridlines>
          <c:spPr>
            <a:ln>
              <a:solidFill>
                <a:sysClr val="windowText" lastClr="000000">
                  <a:tint val="75000"/>
                  <a:shade val="95000"/>
                  <a:satMod val="105000"/>
                  <a:alpha val="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WGR(g)</a:t>
                </a:r>
              </a:p>
            </c:rich>
          </c:tx>
          <c:layout/>
        </c:title>
        <c:numFmt formatCode="General" sourceLinked="1"/>
        <c:tickLblPos val="nextTo"/>
        <c:crossAx val="193940864"/>
        <c:crosses val="autoZero"/>
        <c:crossBetween val="between"/>
      </c:valAx>
      <c:spPr>
        <a:solidFill>
          <a:srgbClr val="FFFFFF"/>
        </a:solidFill>
      </c:spPr>
    </c:plotArea>
    <c:legend>
      <c:legendPos val="r"/>
      <c:layout>
        <c:manualLayout>
          <c:xMode val="edge"/>
          <c:yMode val="edge"/>
          <c:x val="0.78622059722724758"/>
          <c:y val="0.10914355300182166"/>
          <c:w val="0.15328984402600224"/>
          <c:h val="0.13528806394753506"/>
        </c:manualLayout>
      </c:layout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</c:chart>
  <c:spPr>
    <a:solidFill>
      <a:srgbClr val="FFFF00"/>
    </a:solidFill>
    <a:ln>
      <a:solidFill>
        <a:schemeClr val="bg1"/>
      </a:solidFill>
    </a:ln>
  </c:spPr>
  <c:txPr>
    <a:bodyPr/>
    <a:lstStyle/>
    <a:p>
      <a:pPr>
        <a:defRPr sz="900"/>
      </a:pPr>
      <a:endParaRPr lang="ko-KR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0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210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375775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1E185A6-C5DE-4D1D-8A31-871D90DEC3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0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38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39775"/>
            <a:ext cx="5345112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89476"/>
            <a:ext cx="539115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5775"/>
            <a:ext cx="29210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38" y="9375775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64" tIns="45732" rIns="91464" bIns="4573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8AB4D1F-32A9-4EF4-9BC2-FB0F4817C22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C969F6-56AC-4DF0-9E96-F3255CE956A1}" type="slidenum">
              <a:rPr lang="en-US" altLang="ko-KR"/>
              <a:pPr/>
              <a:t>1</a:t>
            </a:fld>
            <a:endParaRPr lang="en-US" altLang="ko-KR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739775"/>
            <a:ext cx="5346700" cy="3702050"/>
          </a:xfrm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400" b="1"/>
              <a:t>I</a:t>
            </a:r>
            <a:r>
              <a:rPr lang="en-US" altLang="ko-KR" sz="1400" b="1">
                <a:latin typeface="Arial"/>
              </a:rPr>
              <a:t>’</a:t>
            </a:r>
            <a:r>
              <a:rPr lang="en-US" altLang="ko-KR" sz="1400" b="1"/>
              <a:t>m In Kwon Jang working at CRC</a:t>
            </a:r>
          </a:p>
          <a:p>
            <a:r>
              <a:rPr lang="en-US" altLang="ko-KR" sz="1400" b="1"/>
              <a:t>I would like to say about status</a:t>
            </a:r>
            <a:r>
              <a:rPr lang="en-US" altLang="ko-KR" b="1">
                <a:latin typeface="Arial"/>
              </a:rPr>
              <a:t>…</a:t>
            </a:r>
            <a:r>
              <a:rPr lang="en-US" altLang="ko-KR"/>
              <a:t> </a:t>
            </a:r>
          </a:p>
          <a:p>
            <a:r>
              <a:rPr lang="en-US" altLang="ko-KR" b="1"/>
              <a:t>This work is part of YSLME project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600200"/>
            <a:ext cx="4375150" cy="21859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3938591"/>
            <a:ext cx="4375150" cy="21875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95300" y="1600203"/>
            <a:ext cx="8915400" cy="452596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1231" y="260350"/>
            <a:ext cx="7955756" cy="457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4344" y="1524000"/>
            <a:ext cx="4514454" cy="44196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143900" y="1524000"/>
            <a:ext cx="4514453" cy="21336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143900" y="3810000"/>
            <a:ext cx="4514453" cy="21336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8"/>
          <p:cNvGrpSpPr>
            <a:grpSpLocks/>
          </p:cNvGrpSpPr>
          <p:nvPr userDrawn="1"/>
        </p:nvGrpSpPr>
        <p:grpSpPr bwMode="auto">
          <a:xfrm>
            <a:off x="0" y="457200"/>
            <a:ext cx="9372600" cy="533400"/>
            <a:chOff x="-1" y="250371"/>
            <a:chExt cx="5410200" cy="381000"/>
          </a:xfrm>
        </p:grpSpPr>
        <p:sp>
          <p:nvSpPr>
            <p:cNvPr id="7" name="직사각형 6"/>
            <p:cNvSpPr/>
            <p:nvPr/>
          </p:nvSpPr>
          <p:spPr bwMode="auto">
            <a:xfrm>
              <a:off x="-1" y="250371"/>
              <a:ext cx="5410200" cy="381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ko-KR" altLang="en-US" sz="1800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" name="직사각형 7"/>
            <p:cNvSpPr>
              <a:spLocks noChangeArrowheads="1"/>
            </p:cNvSpPr>
            <p:nvPr/>
          </p:nvSpPr>
          <p:spPr bwMode="auto">
            <a:xfrm>
              <a:off x="-1" y="250371"/>
              <a:ext cx="304800" cy="381000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915400" cy="6858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defRPr sz="2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spcBef>
                <a:spcPts val="600"/>
              </a:spcBef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spcBef>
                <a:spcPts val="600"/>
              </a:spcBef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spcBef>
                <a:spcPts val="800"/>
              </a:spcBef>
              <a:defRPr sz="2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spcBef>
                <a:spcPts val="800"/>
              </a:spcBef>
              <a:defRPr sz="2000" b="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81000"/>
            <a:ext cx="891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447803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 algn="ctr"/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101383" name="Text Box 7"/>
          <p:cNvSpPr txBox="1">
            <a:spLocks noChangeArrowheads="1"/>
          </p:cNvSpPr>
          <p:nvPr userDrawn="1"/>
        </p:nvSpPr>
        <p:spPr bwMode="auto">
          <a:xfrm>
            <a:off x="6965158" y="6553202"/>
            <a:ext cx="2940844" cy="174851"/>
          </a:xfrm>
          <a:prstGeom prst="rect">
            <a:avLst/>
          </a:prstGeom>
          <a:solidFill>
            <a:schemeClr val="tx1"/>
          </a:solidFill>
          <a:ln w="57150" algn="ctr">
            <a:noFill/>
            <a:miter lim="800000"/>
            <a:headEnd/>
            <a:tailEnd/>
          </a:ln>
          <a:effectLst/>
        </p:spPr>
        <p:txBody>
          <a:bodyPr tIns="18000" bIns="18000">
            <a:spAutoFit/>
          </a:bodyPr>
          <a:lstStyle/>
          <a:p>
            <a:pPr algn="ctr"/>
            <a:r>
              <a:rPr lang="en-US" altLang="ko-KR" sz="900">
                <a:solidFill>
                  <a:srgbClr val="FFCC99"/>
                </a:solidFill>
                <a:latin typeface="Verdana" pitchFamily="34" charset="0"/>
              </a:rPr>
              <a:t>W</a:t>
            </a:r>
            <a:r>
              <a:rPr lang="en-US" altLang="ko-KR" sz="900">
                <a:solidFill>
                  <a:srgbClr val="808080"/>
                </a:solidFill>
                <a:latin typeface="Verdana" pitchFamily="34" charset="0"/>
              </a:rPr>
              <a:t>est  </a:t>
            </a:r>
            <a:r>
              <a:rPr lang="en-US" altLang="ko-KR" sz="900">
                <a:solidFill>
                  <a:srgbClr val="66FF33"/>
                </a:solidFill>
                <a:latin typeface="Verdana" pitchFamily="34" charset="0"/>
              </a:rPr>
              <a:t>S</a:t>
            </a:r>
            <a:r>
              <a:rPr lang="en-US" altLang="ko-KR" sz="900">
                <a:solidFill>
                  <a:srgbClr val="808080"/>
                </a:solidFill>
                <a:latin typeface="Verdana" pitchFamily="34" charset="0"/>
              </a:rPr>
              <a:t>ea </a:t>
            </a:r>
            <a:r>
              <a:rPr lang="en-US" altLang="ko-KR" sz="900">
                <a:solidFill>
                  <a:srgbClr val="009999"/>
                </a:solidFill>
                <a:latin typeface="Verdana" pitchFamily="34" charset="0"/>
              </a:rPr>
              <a:t>M</a:t>
            </a:r>
            <a:r>
              <a:rPr lang="en-US" altLang="ko-KR" sz="900">
                <a:solidFill>
                  <a:srgbClr val="808080"/>
                </a:solidFill>
                <a:latin typeface="Verdana" pitchFamily="34" charset="0"/>
              </a:rPr>
              <a:t>ariculture </a:t>
            </a:r>
            <a:r>
              <a:rPr lang="en-US" altLang="ko-KR" sz="900">
                <a:solidFill>
                  <a:srgbClr val="3333FF"/>
                </a:solidFill>
                <a:latin typeface="Verdana" pitchFamily="34" charset="0"/>
              </a:rPr>
              <a:t>R</a:t>
            </a:r>
            <a:r>
              <a:rPr lang="en-US" altLang="ko-KR" sz="900">
                <a:solidFill>
                  <a:srgbClr val="808080"/>
                </a:solidFill>
                <a:latin typeface="Verdana" pitchFamily="34" charset="0"/>
              </a:rPr>
              <a:t>esearch </a:t>
            </a:r>
            <a:r>
              <a:rPr lang="en-US" altLang="ko-KR" sz="900">
                <a:solidFill>
                  <a:srgbClr val="FF99FF"/>
                </a:solidFill>
                <a:latin typeface="Verdana" pitchFamily="34" charset="0"/>
              </a:rPr>
              <a:t>C</a:t>
            </a:r>
            <a:r>
              <a:rPr lang="en-US" altLang="ko-KR" sz="900">
                <a:solidFill>
                  <a:srgbClr val="808080"/>
                </a:solidFill>
                <a:latin typeface="Verdana" pitchFamily="34" charset="0"/>
              </a:rPr>
              <a:t>enter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  <p:transition spd="med">
    <p:blinds dir="vert"/>
  </p:transition>
  <p:txStyles>
    <p:titleStyle>
      <a:lvl1pPr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Blip>
          <a:blip r:embed="rId17"/>
        </a:buBlip>
        <a:defRPr kumimoji="1" sz="2000" b="1">
          <a:solidFill>
            <a:schemeClr val="accent1">
              <a:lumMod val="1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lr>
          <a:srgbClr val="FF9900"/>
        </a:buClr>
        <a:buSzPct val="90000"/>
        <a:buFont typeface="Wingdings" pitchFamily="2" charset="2"/>
        <a:buChar char="l"/>
        <a:defRPr kumimoji="1" sz="1800" b="1">
          <a:solidFill>
            <a:srgbClr val="333333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1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b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b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b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YSLME%202nd%20RSC%20&#48156;&#54364;&#51088;&#47308;\(&#54200;&#51665;)%20SBS%20&#45684;&#49828;-raceway&#49688;&#54869;1.wmv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YSLME%202nd%20RSC%20&#48156;&#54364;&#51088;&#47308;\(&#44284;&#54617;&#52852;&#54168;)biofloc&#44592;&#51089;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19504" name="Rectangle 16"/>
          <p:cNvSpPr>
            <a:spLocks noChangeArrowheads="1"/>
          </p:cNvSpPr>
          <p:nvPr/>
        </p:nvSpPr>
        <p:spPr bwMode="black">
          <a:xfrm>
            <a:off x="116949" y="121236"/>
            <a:ext cx="912693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GB" altLang="ko-KR" sz="1600" i="1" dirty="0">
                <a:solidFill>
                  <a:srgbClr val="5F5F5F"/>
                </a:solidFill>
                <a:latin typeface="Arial" pitchFamily="34" charset="0"/>
              </a:rPr>
              <a:t>The </a:t>
            </a:r>
            <a:r>
              <a:rPr lang="en-GB" altLang="ko-KR" sz="1600" i="1" dirty="0" smtClean="0">
                <a:solidFill>
                  <a:srgbClr val="5F5F5F"/>
                </a:solidFill>
                <a:latin typeface="Arial" pitchFamily="34" charset="0"/>
              </a:rPr>
              <a:t>2</a:t>
            </a:r>
            <a:r>
              <a:rPr lang="en-GB" altLang="ko-KR" sz="1600" i="1" baseline="30000" dirty="0" smtClean="0">
                <a:solidFill>
                  <a:srgbClr val="5F5F5F"/>
                </a:solidFill>
                <a:latin typeface="Arial" pitchFamily="34" charset="0"/>
              </a:rPr>
              <a:t>nd</a:t>
            </a:r>
            <a:r>
              <a:rPr lang="en-GB" altLang="ko-KR" sz="1600" i="1" dirty="0" smtClean="0">
                <a:solidFill>
                  <a:srgbClr val="5F5F5F"/>
                </a:solidFill>
                <a:latin typeface="Arial" pitchFamily="34" charset="0"/>
              </a:rPr>
              <a:t>  YSLME Regional Science Conference</a:t>
            </a:r>
            <a:r>
              <a:rPr lang="en-US" altLang="ko-KR" sz="1600" i="1" dirty="0" smtClean="0">
                <a:solidFill>
                  <a:srgbClr val="5F5F5F"/>
                </a:solidFill>
                <a:latin typeface="Arial" pitchFamily="34" charset="0"/>
              </a:rPr>
              <a:t>, Xiamen, </a:t>
            </a:r>
            <a:r>
              <a:rPr lang="en-US" altLang="ko-KR" sz="1600" i="1" dirty="0">
                <a:solidFill>
                  <a:srgbClr val="5F5F5F"/>
                </a:solidFill>
                <a:latin typeface="Arial" pitchFamily="34" charset="0"/>
              </a:rPr>
              <a:t>China, </a:t>
            </a:r>
            <a:r>
              <a:rPr lang="en-US" altLang="ko-KR" sz="1600" i="1" dirty="0" smtClean="0">
                <a:solidFill>
                  <a:srgbClr val="5F5F5F"/>
                </a:solidFill>
                <a:latin typeface="Arial" pitchFamily="34" charset="0"/>
              </a:rPr>
              <a:t>24-26 Feb, 2010</a:t>
            </a:r>
            <a:endParaRPr lang="en-GB" altLang="ko-KR" sz="1600" i="1" dirty="0">
              <a:solidFill>
                <a:srgbClr val="5F5F5F"/>
              </a:solidFill>
              <a:latin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452" y="2082216"/>
            <a:ext cx="8102948" cy="22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949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4495800"/>
            <a:ext cx="8458200" cy="11430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b="1" dirty="0" smtClean="0">
                <a:solidFill>
                  <a:srgbClr val="0033CC"/>
                </a:solidFill>
              </a:rPr>
              <a:t>In Kwon Jang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ko-KR" b="1" dirty="0" smtClean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West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Sea Mariculture Research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Center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National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Fisheries Research &amp; Development Institute, 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South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Korea</a:t>
            </a: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752600"/>
            <a:ext cx="8915400" cy="6858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ko-KR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SUPER-INTENSIVE SHRIMP CULTURE USING NO WATER EXCHANGE</a:t>
            </a:r>
            <a:endParaRPr lang="en-US" altLang="ko-KR" sz="2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Shrimp Production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95400"/>
            <a:ext cx="9220200" cy="1752597"/>
          </a:xfrm>
        </p:spPr>
        <p:txBody>
          <a:bodyPr/>
          <a:lstStyle/>
          <a:p>
            <a:r>
              <a:rPr lang="en-US" altLang="ko-KR" dirty="0" smtClean="0"/>
              <a:t>Greenhouse-enclosed shrimp production system </a:t>
            </a:r>
          </a:p>
          <a:p>
            <a:pPr lvl="1"/>
            <a:r>
              <a:rPr lang="en-US" altLang="ko-KR" dirty="0" smtClean="0"/>
              <a:t>West Sea Mariculture Research Center (WSMRC), </a:t>
            </a:r>
            <a:r>
              <a:rPr lang="en-US" altLang="ko-KR" dirty="0" err="1" smtClean="0"/>
              <a:t>Taean</a:t>
            </a:r>
            <a:r>
              <a:rPr lang="en-US" altLang="ko-KR" dirty="0" smtClean="0"/>
              <a:t>, Korea in 2008. </a:t>
            </a:r>
          </a:p>
          <a:p>
            <a:pPr lvl="1"/>
            <a:r>
              <a:rPr lang="en-US" altLang="ko-KR" dirty="0" smtClean="0"/>
              <a:t>Greenhouse (1,000 m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): two LLDP-lined raceway tanks (300 m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 each)</a:t>
            </a:r>
          </a:p>
          <a:p>
            <a:pPr lvl="1"/>
            <a:r>
              <a:rPr lang="en-US" altLang="ko-KR" dirty="0" smtClean="0"/>
              <a:t>Oxygen generator, </a:t>
            </a:r>
            <a:r>
              <a:rPr lang="en-US" altLang="ko-KR" dirty="0" err="1" smtClean="0"/>
              <a:t>venturi</a:t>
            </a:r>
            <a:r>
              <a:rPr lang="en-US" altLang="ko-KR" dirty="0" smtClean="0"/>
              <a:t> system, water pump, air blower and air lift etc</a:t>
            </a:r>
          </a:p>
          <a:p>
            <a:pPr lvl="1"/>
            <a:r>
              <a:rPr lang="en-US" altLang="ko-KR" dirty="0" smtClean="0"/>
              <a:t>Water was heated by heat-exchanger using underground water. </a:t>
            </a:r>
            <a:r>
              <a:rPr lang="en-US" altLang="ko-KR" sz="2000" dirty="0" smtClean="0"/>
              <a:t> </a:t>
            </a:r>
            <a:endParaRPr lang="ko-KR" altLang="en-US" sz="2000" dirty="0"/>
          </a:p>
        </p:txBody>
      </p:sp>
      <p:pic>
        <p:nvPicPr>
          <p:cNvPr id="4" name="그림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505200"/>
            <a:ext cx="6019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Water preparation and Stocking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95400"/>
            <a:ext cx="8915400" cy="4525963"/>
          </a:xfrm>
        </p:spPr>
        <p:txBody>
          <a:bodyPr/>
          <a:lstStyle/>
          <a:p>
            <a:r>
              <a:rPr lang="en-US" altLang="ko-KR" dirty="0" smtClean="0"/>
              <a:t>Water preparation</a:t>
            </a:r>
            <a:endParaRPr lang="ko-KR" altLang="ko-KR" dirty="0" smtClean="0"/>
          </a:p>
          <a:p>
            <a:pPr lvl="1"/>
            <a:r>
              <a:rPr lang="en-US" altLang="ko-KR" dirty="0" smtClean="0"/>
              <a:t>Seawater (34 </a:t>
            </a:r>
            <a:r>
              <a:rPr lang="en-US" altLang="ko-KR" dirty="0" err="1" smtClean="0"/>
              <a:t>psu</a:t>
            </a:r>
            <a:r>
              <a:rPr lang="en-US" altLang="ko-KR" dirty="0" smtClean="0"/>
              <a:t>) filtered through 100 and 10 </a:t>
            </a:r>
            <a:r>
              <a:rPr lang="en-US" altLang="ko-KR" dirty="0" err="1" smtClean="0"/>
              <a:t>uM</a:t>
            </a:r>
            <a:r>
              <a:rPr lang="en-US" altLang="ko-KR" dirty="0" smtClean="0"/>
              <a:t> and chlorinated (20 </a:t>
            </a:r>
            <a:r>
              <a:rPr lang="en-US" altLang="ko-KR" dirty="0" err="1" smtClean="0"/>
              <a:t>ppm</a:t>
            </a:r>
            <a:r>
              <a:rPr lang="en-US" altLang="ko-KR" dirty="0" smtClean="0"/>
              <a:t>) </a:t>
            </a:r>
          </a:p>
          <a:p>
            <a:pPr lvl="1"/>
            <a:r>
              <a:rPr lang="en-US" altLang="ko-KR" dirty="0" smtClean="0"/>
              <a:t>Fertilized with urea, phosphoric acid and sodium and inoculated with diatoms</a:t>
            </a:r>
          </a:p>
          <a:p>
            <a:pPr lvl="1"/>
            <a:r>
              <a:rPr lang="en-US" altLang="ko-KR" dirty="0" smtClean="0"/>
              <a:t>Water was not exchanged during 152 days: freshwater added to offset evaporation. </a:t>
            </a:r>
          </a:p>
          <a:p>
            <a:pPr lvl="1"/>
            <a:r>
              <a:rPr lang="en-US" altLang="ko-KR" dirty="0" smtClean="0"/>
              <a:t>Providing 2-5 L of molasses as additional carbon source</a:t>
            </a:r>
          </a:p>
          <a:p>
            <a:r>
              <a:rPr lang="en-US" altLang="ko-KR" dirty="0" err="1" smtClean="0"/>
              <a:t>Postlarvae</a:t>
            </a:r>
            <a:r>
              <a:rPr lang="en-US" altLang="ko-KR" dirty="0" smtClean="0"/>
              <a:t> of SPF(specific pathogen free) </a:t>
            </a:r>
            <a:r>
              <a:rPr lang="en-US" altLang="ko-KR" i="1" dirty="0" smtClean="0"/>
              <a:t>L. </a:t>
            </a:r>
            <a:r>
              <a:rPr lang="en-US" altLang="ko-KR" i="1" dirty="0" err="1" smtClean="0"/>
              <a:t>vannamei</a:t>
            </a:r>
            <a:r>
              <a:rPr lang="en-US" altLang="ko-KR" i="1" dirty="0" smtClean="0"/>
              <a:t> </a:t>
            </a:r>
            <a:r>
              <a:rPr lang="en-US" altLang="ko-KR" dirty="0" smtClean="0"/>
              <a:t> were cultured in nursery tanks for 16 days (Mar. 17 to Apr. 2, 2009) </a:t>
            </a:r>
          </a:p>
          <a:p>
            <a:r>
              <a:rPr lang="en-US" altLang="ko-KR" dirty="0" smtClean="0"/>
              <a:t>On April 2, nursery-cultured juveniles were stocked to raceways </a:t>
            </a:r>
          </a:p>
          <a:p>
            <a:pPr>
              <a:spcBef>
                <a:spcPts val="800"/>
              </a:spcBef>
            </a:pPr>
            <a:r>
              <a:rPr lang="en-US" altLang="ko-KR" dirty="0" smtClean="0"/>
              <a:t>Feed management</a:t>
            </a:r>
            <a:endParaRPr lang="ko-KR" altLang="ko-KR" dirty="0" smtClean="0"/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EP diet (CP 30%) three times a day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Amount of feeds were based on feed consumption, gut fullness, WGR, FCR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Analysis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9067800" cy="4525963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altLang="ko-KR" dirty="0" smtClean="0"/>
              <a:t>Water quality analysis</a:t>
            </a:r>
            <a:endParaRPr lang="ko-KR" altLang="ko-KR" dirty="0" smtClean="0"/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DO, pH, salinity, turbidity and water temperature daily measured. 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Alkalinity, TAN (total ammonium nitrogen), nitrite–N, nitrate–N, chlorophyll-a, total suspended solids (TSS), and volatile suspended solids (VSS)  weekly </a:t>
            </a:r>
          </a:p>
          <a:p>
            <a:pPr>
              <a:spcBef>
                <a:spcPts val="800"/>
              </a:spcBef>
            </a:pPr>
            <a:r>
              <a:rPr lang="en-US" altLang="ko-KR" dirty="0" smtClean="0"/>
              <a:t>Bacterial count</a:t>
            </a:r>
            <a:endParaRPr lang="ko-KR" altLang="ko-KR" dirty="0" smtClean="0"/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The number of total bacteria was counted  using DAPI (4,6-diamidino-2-phenylindolole) fluorescent staining method 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The number of </a:t>
            </a:r>
            <a:r>
              <a:rPr lang="en-US" altLang="ko-KR" i="1" dirty="0" err="1" smtClean="0"/>
              <a:t>Vibrio</a:t>
            </a:r>
            <a:r>
              <a:rPr lang="en-US" altLang="ko-KR" dirty="0" smtClean="0"/>
              <a:t> were counted weekly. </a:t>
            </a:r>
            <a:endParaRPr lang="ko-KR" altLang="ko-KR" dirty="0" smtClean="0"/>
          </a:p>
          <a:p>
            <a:pPr>
              <a:spcBef>
                <a:spcPts val="800"/>
              </a:spcBef>
            </a:pPr>
            <a:r>
              <a:rPr lang="en-US" altLang="ko-KR" dirty="0" smtClean="0"/>
              <a:t>Measuring immune activity of shrimp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Shrimp cultured in </a:t>
            </a:r>
            <a:r>
              <a:rPr lang="en-US" altLang="ko-KR" dirty="0" err="1" smtClean="0"/>
              <a:t>biofloc</a:t>
            </a:r>
            <a:r>
              <a:rPr lang="en-US" altLang="ko-KR" dirty="0" smtClean="0"/>
              <a:t> water of different conc. (0, 15, 150, 75, 100%)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Growth rate, FCR</a:t>
            </a:r>
          </a:p>
          <a:p>
            <a:pPr lvl="1">
              <a:spcBef>
                <a:spcPts val="800"/>
              </a:spcBef>
            </a:pPr>
            <a:r>
              <a:rPr lang="en-US" altLang="ko-KR" dirty="0" err="1" smtClean="0"/>
              <a:t>Heamolymph</a:t>
            </a:r>
            <a:r>
              <a:rPr lang="en-US" altLang="ko-KR" dirty="0" smtClean="0"/>
              <a:t> kind (THC, GC, SGC, HC) and PO (</a:t>
            </a:r>
            <a:r>
              <a:rPr lang="en-US" altLang="ko-KR" dirty="0" err="1" smtClean="0"/>
              <a:t>phenoloxidase</a:t>
            </a:r>
            <a:r>
              <a:rPr lang="en-US" altLang="ko-KR" dirty="0" smtClean="0"/>
              <a:t>) activity   </a:t>
            </a:r>
          </a:p>
          <a:p>
            <a:pPr>
              <a:spcBef>
                <a:spcPts val="800"/>
              </a:spcBef>
            </a:pPr>
            <a:r>
              <a:rPr lang="en-US" altLang="ko-KR" dirty="0" smtClean="0"/>
              <a:t>Economic analysis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Stocking and Production of Shrimp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609600" y="2057400"/>
          <a:ext cx="8534401" cy="1905000"/>
        </p:xfrm>
        <a:graphic>
          <a:graphicData uri="http://schemas.openxmlformats.org/drawingml/2006/table">
            <a:tbl>
              <a:tblPr/>
              <a:tblGrid>
                <a:gridCol w="834304"/>
                <a:gridCol w="863666"/>
                <a:gridCol w="1380044"/>
                <a:gridCol w="760390"/>
                <a:gridCol w="1025666"/>
                <a:gridCol w="839366"/>
                <a:gridCol w="1005418"/>
                <a:gridCol w="960867"/>
                <a:gridCol w="864680"/>
              </a:tblGrid>
              <a:tr h="8605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solidFill>
                          <a:schemeClr val="tx1"/>
                        </a:solidFill>
                        <a:latin typeface="Arial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Initial B.W.(g)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Stocking </a:t>
                      </a:r>
                      <a:endParaRPr lang="en-US" sz="1600" kern="100" dirty="0" smtClean="0">
                        <a:solidFill>
                          <a:schemeClr val="tx1"/>
                        </a:solidFill>
                        <a:latin typeface="Arial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density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(/m</a:t>
                      </a:r>
                      <a:r>
                        <a:rPr lang="en-US" sz="1600" kern="100" baseline="300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Days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Final B.W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g)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Yield </a:t>
                      </a:r>
                      <a:endParaRPr lang="en-US" sz="1600" kern="100" dirty="0" smtClean="0">
                        <a:solidFill>
                          <a:schemeClr val="tx1"/>
                        </a:solidFill>
                        <a:latin typeface="Arial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kg/m</a:t>
                      </a:r>
                      <a:r>
                        <a:rPr lang="en-US" sz="1600" kern="100" baseline="300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Total harvest(kg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Survival </a:t>
                      </a:r>
                      <a:endParaRPr lang="en-US" sz="1600" kern="100" dirty="0" smtClean="0">
                        <a:solidFill>
                          <a:schemeClr val="tx1"/>
                        </a:solidFill>
                        <a:latin typeface="Arial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rate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(%)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FCR</a:t>
                      </a:r>
                      <a:endParaRPr lang="ko-KR" sz="12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683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Tank1</a:t>
                      </a:r>
                      <a:endParaRPr lang="ko-KR" sz="1400" kern="10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0.038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408</a:t>
                      </a:r>
                      <a:endParaRPr lang="ko-KR" sz="1400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152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15.17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5.47</a:t>
                      </a:r>
                      <a:endParaRPr lang="ko-KR" sz="1400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1640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88.30</a:t>
                      </a:r>
                      <a:endParaRPr lang="ko-KR" sz="1400" kern="10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1.22</a:t>
                      </a:r>
                      <a:endParaRPr lang="ko-KR" sz="1400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57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Tank2</a:t>
                      </a:r>
                      <a:endParaRPr lang="ko-KR" sz="1400" kern="10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0.038</a:t>
                      </a:r>
                      <a:endParaRPr lang="ko-KR" sz="1400" kern="10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404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152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13.6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4.03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1210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73.43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1.32</a:t>
                      </a:r>
                      <a:endParaRPr lang="ko-KR" sz="1400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609600" y="11430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0" dirty="0" smtClean="0">
                <a:solidFill>
                  <a:srgbClr val="00206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Table. Summary of stocking and production of Pacific white shrimp culture under no water exchange condition for 152 days</a:t>
            </a:r>
            <a:endParaRPr lang="ko-KR" altLang="en-US" sz="2000" b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457200" y="4267200"/>
            <a:ext cx="8915400" cy="1828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Water</a:t>
            </a:r>
            <a:r>
              <a:rPr kumimoji="1" lang="en-US" altLang="ko-K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use 0.2 m</a:t>
            </a:r>
            <a:r>
              <a:rPr kumimoji="1" lang="en-US" altLang="ko-KR" sz="20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1" lang="en-US" altLang="ko-K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 kg of shrimp production (20 m</a:t>
            </a:r>
            <a:r>
              <a:rPr kumimoji="1" lang="en-US" altLang="ko-KR" sz="20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1" lang="en-US" altLang="ko-KR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 flow-through method)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Blip>
                <a:blip r:embed="rId2"/>
              </a:buBlip>
            </a:pP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Productivity 5.47 kg/m</a:t>
            </a:r>
            <a:r>
              <a:rPr kumimoji="1" lang="en-US" altLang="ko-KR" sz="20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(0.15-0.3 kg/m</a:t>
            </a:r>
            <a:r>
              <a:rPr lang="en-US" altLang="ko-KR" sz="2000" b="0" kern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 traditional method)</a:t>
            </a: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Survival rate  88.3% (40-50% in traditional ponds)</a:t>
            </a: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FCR 1.22 (about 1.7-2.0 in traditional method)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Growth rate of shrimp</a:t>
            </a:r>
            <a:endParaRPr lang="ko-KR" altLang="en-US" dirty="0"/>
          </a:p>
        </p:txBody>
      </p:sp>
      <p:graphicFrame>
        <p:nvGraphicFramePr>
          <p:cNvPr id="9" name="차트 8"/>
          <p:cNvGraphicFramePr/>
          <p:nvPr/>
        </p:nvGraphicFramePr>
        <p:xfrm>
          <a:off x="381000" y="16764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/>
        </p:nvGraphicFramePr>
        <p:xfrm>
          <a:off x="5029200" y="1676400"/>
          <a:ext cx="4191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457200" y="4495800"/>
            <a:ext cx="868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800" b="0" dirty="0" smtClean="0">
                <a:solidFill>
                  <a:srgbClr val="002060"/>
                </a:solidFill>
                <a:latin typeface="Arial"/>
                <a:ea typeface="맑은 고딕"/>
              </a:rPr>
              <a:t>Fig. Change of body weight in Pacific white shrimp, </a:t>
            </a:r>
            <a:r>
              <a:rPr lang="en-US" altLang="ko-KR" sz="1800" b="0" i="1" dirty="0" smtClean="0">
                <a:solidFill>
                  <a:srgbClr val="002060"/>
                </a:solidFill>
                <a:latin typeface="Arial"/>
                <a:ea typeface="맑은 고딕"/>
              </a:rPr>
              <a:t>L. vannamei</a:t>
            </a:r>
            <a:r>
              <a:rPr lang="en-US" altLang="ko-KR" sz="1800" b="0" dirty="0" smtClean="0">
                <a:solidFill>
                  <a:srgbClr val="002060"/>
                </a:solidFill>
                <a:latin typeface="Arial"/>
                <a:ea typeface="맑은 고딕"/>
              </a:rPr>
              <a:t> cultured in greenhouse- enclosed super-intensive grow-out systems under no discharge for 152 culture trial</a:t>
            </a:r>
            <a:endParaRPr lang="ko-KR" altLang="en-US" sz="1800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 of Water Quality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533398" y="2667000"/>
          <a:ext cx="8686803" cy="2133600"/>
        </p:xfrm>
        <a:graphic>
          <a:graphicData uri="http://schemas.openxmlformats.org/drawingml/2006/table">
            <a:tbl>
              <a:tblPr/>
              <a:tblGrid>
                <a:gridCol w="653807"/>
                <a:gridCol w="680824"/>
                <a:gridCol w="578159"/>
                <a:gridCol w="680824"/>
                <a:gridCol w="527728"/>
                <a:gridCol w="629491"/>
                <a:gridCol w="629491"/>
                <a:gridCol w="680824"/>
                <a:gridCol w="680824"/>
                <a:gridCol w="851928"/>
                <a:gridCol w="680824"/>
                <a:gridCol w="731255"/>
                <a:gridCol w="680824"/>
              </a:tblGrid>
              <a:tr h="7358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400" kern="100" dirty="0">
                        <a:latin typeface="Arial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W.T.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ko-KR" sz="1200" b="1" kern="100" dirty="0">
                          <a:latin typeface="맑은 고딕"/>
                          <a:ea typeface="굴림"/>
                          <a:cs typeface="굴림"/>
                        </a:rPr>
                        <a:t>℃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DO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Salinity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en-US" sz="1200" b="1" kern="100" dirty="0" err="1">
                          <a:latin typeface="Arial"/>
                          <a:ea typeface="맑은 고딕"/>
                          <a:cs typeface="Times New Roman"/>
                        </a:rPr>
                        <a:t>psu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pH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TAN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NO</a:t>
                      </a:r>
                      <a:r>
                        <a:rPr lang="en-US" sz="1200" b="1" kern="100" baseline="-25000" dirty="0">
                          <a:latin typeface="Arial"/>
                          <a:ea typeface="맑은 고딕"/>
                          <a:cs typeface="Times New Roman"/>
                        </a:rPr>
                        <a:t>2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-N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NO</a:t>
                      </a:r>
                      <a:r>
                        <a:rPr lang="en-US" sz="1200" b="1" kern="100" baseline="-25000" dirty="0">
                          <a:latin typeface="Arial"/>
                          <a:ea typeface="맑은 고딕"/>
                          <a:cs typeface="Times New Roman"/>
                        </a:rPr>
                        <a:t>3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-N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 err="1">
                          <a:latin typeface="Arial"/>
                          <a:ea typeface="맑은 고딕"/>
                          <a:cs typeface="Times New Roman"/>
                        </a:rPr>
                        <a:t>Chl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-a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ko-KR" sz="1200" b="1" kern="100" dirty="0">
                          <a:latin typeface="Arial"/>
                          <a:ea typeface="맑은 고딕"/>
                          <a:cs typeface="Arial"/>
                        </a:rPr>
                        <a:t>㎍</a:t>
                      </a: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TSS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VSS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(mg/L)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Alkalinity (mg/L))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Turbidity (NTU)</a:t>
                      </a:r>
                      <a:endParaRPr lang="ko-KR" sz="14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540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Arial"/>
                          <a:ea typeface="맑은 고딕"/>
                          <a:cs typeface="Times New Roman"/>
                        </a:rPr>
                        <a:t>Tank 1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28.5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24.7-30.4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6.1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3.7-8.6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32.7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30.5-36.0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7.2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6.2-8.4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0.7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0.0-3.5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5.9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0-31.8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94.4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0.1-210.8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223.9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19.4-409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694.7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149.2-1223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244.3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42.4-426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99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50-170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138.7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9.8-250.9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437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>
                          <a:latin typeface="Arial"/>
                          <a:ea typeface="맑은 고딕"/>
                          <a:cs typeface="Times New Roman"/>
                        </a:rPr>
                        <a:t>Tank 2</a:t>
                      </a:r>
                      <a:endParaRPr lang="ko-KR" sz="1600" b="1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latin typeface="Arial"/>
                          <a:ea typeface="맑은 고딕"/>
                          <a:cs typeface="Times New Roman"/>
                        </a:rPr>
                        <a:t>28.6</a:t>
                      </a:r>
                      <a:endParaRPr lang="ko-KR" sz="1600" b="1" kern="10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latin typeface="Arial"/>
                          <a:ea typeface="맑은 고딕"/>
                          <a:cs typeface="Times New Roman"/>
                        </a:rPr>
                        <a:t>24.8-30.2</a:t>
                      </a:r>
                      <a:endParaRPr lang="ko-KR" sz="1600" b="1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6.2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4.7-9.0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32.8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30.0-36.1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7.2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6.3-8.4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0.8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0.0-3.7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4.1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0-21.9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66.2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0.0-155.0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218.2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14.5-356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565.0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154.8-943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C0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204.5</a:t>
                      </a:r>
                      <a:endParaRPr lang="ko-KR" sz="1600" b="1" kern="100" dirty="0">
                        <a:solidFill>
                          <a:srgbClr val="C0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41.0-376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99.7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60-160</a:t>
                      </a:r>
                      <a:endParaRPr lang="ko-KR" sz="1600" b="1" kern="10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130.8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latin typeface="Arial"/>
                          <a:ea typeface="맑은 고딕"/>
                          <a:cs typeface="Times New Roman"/>
                        </a:rPr>
                        <a:t>11.2-238</a:t>
                      </a:r>
                      <a:endParaRPr lang="ko-KR" sz="1600" b="1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533400" y="1905000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맑은 고딕" pitchFamily="50" charset="-127"/>
                <a:cs typeface="Arial" pitchFamily="34" charset="0"/>
              </a:rPr>
              <a:t>Table. Mean and ranges of selected water quality parameters in greenhouse-enclosed super-intensive grow-out systems under no discharge for 152 culture trial</a:t>
            </a:r>
            <a:endParaRPr kumimoji="1" lang="en-US" altLang="ko-KR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Bacterial </a:t>
            </a:r>
            <a:r>
              <a:rPr lang="en-US" altLang="ko-KR" dirty="0" err="1" smtClean="0"/>
              <a:t>Counsts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2000" y="4114801"/>
            <a:ext cx="8458200" cy="1600200"/>
          </a:xfrm>
        </p:spPr>
        <p:txBody>
          <a:bodyPr/>
          <a:lstStyle/>
          <a:p>
            <a:r>
              <a:rPr lang="en-US" altLang="ko-KR" dirty="0" smtClean="0"/>
              <a:t>Total number of bacteria was 5.69 x 10</a:t>
            </a:r>
            <a:r>
              <a:rPr lang="en-US" altLang="ko-KR" baseline="30000" dirty="0" smtClean="0"/>
              <a:t>6</a:t>
            </a:r>
            <a:r>
              <a:rPr lang="en-US" altLang="ko-KR" dirty="0" smtClean="0"/>
              <a:t> (9.95 x 10</a:t>
            </a:r>
            <a:r>
              <a:rPr lang="en-US" altLang="ko-KR" baseline="30000" dirty="0" smtClean="0"/>
              <a:t>4</a:t>
            </a:r>
            <a:r>
              <a:rPr lang="en-US" altLang="ko-KR" dirty="0" smtClean="0"/>
              <a:t> - 1.59 x 10</a:t>
            </a:r>
            <a:r>
              <a:rPr lang="en-US" altLang="ko-KR" baseline="30000" dirty="0" smtClean="0"/>
              <a:t>7</a:t>
            </a:r>
            <a:r>
              <a:rPr lang="en-US" altLang="ko-KR" dirty="0" smtClean="0"/>
              <a:t>) and 4.87 x 10</a:t>
            </a:r>
            <a:r>
              <a:rPr lang="en-US" altLang="ko-KR" baseline="30000" dirty="0" smtClean="0"/>
              <a:t>6</a:t>
            </a:r>
            <a:r>
              <a:rPr lang="en-US" altLang="ko-KR" dirty="0" smtClean="0"/>
              <a:t> (1.42 x 10</a:t>
            </a:r>
            <a:r>
              <a:rPr lang="en-US" altLang="ko-KR" baseline="30000" dirty="0" smtClean="0"/>
              <a:t>6</a:t>
            </a:r>
            <a:r>
              <a:rPr lang="en-US" altLang="ko-KR" dirty="0" smtClean="0"/>
              <a:t> - 1.18 x 10</a:t>
            </a:r>
            <a:r>
              <a:rPr lang="en-US" altLang="ko-KR" baseline="30000" dirty="0" smtClean="0"/>
              <a:t>7</a:t>
            </a:r>
            <a:r>
              <a:rPr lang="en-US" altLang="ko-KR" dirty="0" smtClean="0"/>
              <a:t>)/</a:t>
            </a:r>
            <a:r>
              <a:rPr lang="en-US" altLang="ko-KR" dirty="0" err="1" smtClean="0"/>
              <a:t>mL</a:t>
            </a:r>
            <a:r>
              <a:rPr lang="en-US" altLang="ko-KR" dirty="0" smtClean="0"/>
              <a:t> in tanks 1 and 2 respectively. </a:t>
            </a:r>
          </a:p>
          <a:p>
            <a:r>
              <a:rPr lang="en-US" altLang="ko-KR" dirty="0" smtClean="0"/>
              <a:t>It suggests that that microbial community in the culture system shifts from autotrophic bacteria dominated community</a:t>
            </a:r>
          </a:p>
          <a:p>
            <a:endParaRPr lang="ko-KR" altLang="en-US" dirty="0"/>
          </a:p>
        </p:txBody>
      </p:sp>
      <p:pic>
        <p:nvPicPr>
          <p:cNvPr id="4" name="그림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8229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Ratio of </a:t>
            </a:r>
            <a:r>
              <a:rPr lang="en-US" altLang="ko-KR" i="1" dirty="0" err="1" smtClean="0"/>
              <a:t>Vibrio</a:t>
            </a:r>
            <a:r>
              <a:rPr lang="en-US" altLang="ko-KR" dirty="0" smtClean="0"/>
              <a:t> to total bacterial number</a:t>
            </a:r>
            <a:endParaRPr lang="ko-KR" altLang="en-US" dirty="0"/>
          </a:p>
        </p:txBody>
      </p:sp>
      <p:pic>
        <p:nvPicPr>
          <p:cNvPr id="5" name="그림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599" y="1524000"/>
            <a:ext cx="400594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0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838200" y="4724400"/>
            <a:ext cx="8458200" cy="914397"/>
          </a:xfrm>
        </p:spPr>
        <p:txBody>
          <a:bodyPr/>
          <a:lstStyle/>
          <a:p>
            <a:r>
              <a:rPr lang="en-US" altLang="ko-KR" dirty="0" smtClean="0"/>
              <a:t>The number of </a:t>
            </a:r>
            <a:r>
              <a:rPr lang="en-US" altLang="ko-KR" i="1" dirty="0" err="1" smtClean="0"/>
              <a:t>Vibrio</a:t>
            </a:r>
            <a:r>
              <a:rPr lang="en-US" altLang="ko-KR" dirty="0" smtClean="0"/>
              <a:t> was mean 5.55×10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 and 5.51×10</a:t>
            </a:r>
            <a:r>
              <a:rPr lang="en-US" altLang="ko-KR" baseline="30000" dirty="0" smtClean="0"/>
              <a:t>2</a:t>
            </a:r>
            <a:r>
              <a:rPr lang="en-US" altLang="ko-KR" dirty="0" smtClean="0"/>
              <a:t> CFU/</a:t>
            </a:r>
            <a:r>
              <a:rPr lang="en-US" altLang="ko-KR" dirty="0" err="1" smtClean="0"/>
              <a:t>mL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The ratio of </a:t>
            </a:r>
            <a:r>
              <a:rPr lang="en-US" altLang="ko-KR" i="1" dirty="0" err="1" smtClean="0"/>
              <a:t>Vibrio</a:t>
            </a:r>
            <a:r>
              <a:rPr lang="en-US" altLang="ko-KR" dirty="0" smtClean="0"/>
              <a:t> to total bacterial counts was very low, about 10</a:t>
            </a:r>
            <a:r>
              <a:rPr lang="en-US" altLang="ko-KR" baseline="30000" dirty="0" smtClean="0"/>
              <a:t>-4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Bacteria forming </a:t>
            </a:r>
            <a:r>
              <a:rPr lang="en-US" altLang="ko-KR" dirty="0" err="1" smtClean="0"/>
              <a:t>Biofloc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2000" y="4724400"/>
            <a:ext cx="8229600" cy="990597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/>
              <a:t>     Fig. DAPI-fluorescent microscopic photographs of bacteria in super-intensive shrimp culture system using no discharge method. Individual bacteria (left) are forming bacterial </a:t>
            </a:r>
            <a:r>
              <a:rPr lang="en-US" altLang="ko-KR" dirty="0" err="1" smtClean="0"/>
              <a:t>flocs</a:t>
            </a:r>
            <a:r>
              <a:rPr lang="en-US" altLang="ko-KR" dirty="0" smtClean="0"/>
              <a:t> (right) (×1,000). </a:t>
            </a:r>
            <a:endParaRPr lang="ko-KR" altLang="ko-KR" dirty="0" smtClean="0"/>
          </a:p>
          <a:p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990600" y="1828800"/>
            <a:ext cx="7530193" cy="2388054"/>
            <a:chOff x="990600" y="2895600"/>
            <a:chExt cx="7530193" cy="2388054"/>
          </a:xfrm>
        </p:grpSpPr>
        <p:pic>
          <p:nvPicPr>
            <p:cNvPr id="94211" name="그림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90600" y="2895600"/>
              <a:ext cx="2400300" cy="2388054"/>
            </a:xfrm>
            <a:prstGeom prst="rect">
              <a:avLst/>
            </a:prstGeom>
            <a:noFill/>
          </p:spPr>
        </p:pic>
        <p:pic>
          <p:nvPicPr>
            <p:cNvPr id="94210" name="그림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05200" y="2895600"/>
              <a:ext cx="2473779" cy="2375808"/>
            </a:xfrm>
            <a:prstGeom prst="rect">
              <a:avLst/>
            </a:prstGeom>
            <a:noFill/>
          </p:spPr>
        </p:pic>
        <p:pic>
          <p:nvPicPr>
            <p:cNvPr id="94209" name="그림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0" y="2895600"/>
              <a:ext cx="2424793" cy="2363561"/>
            </a:xfrm>
            <a:prstGeom prst="rect">
              <a:avLst/>
            </a:prstGeom>
            <a:noFill/>
          </p:spPr>
        </p:pic>
      </p:grp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0" y="600075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오른쪽 화살표 9"/>
          <p:cNvSpPr/>
          <p:nvPr/>
        </p:nvSpPr>
        <p:spPr bwMode="auto">
          <a:xfrm>
            <a:off x="3962400" y="3048000"/>
            <a:ext cx="152400" cy="1524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2" name="오른쪽 화살표 11"/>
          <p:cNvSpPr/>
          <p:nvPr/>
        </p:nvSpPr>
        <p:spPr bwMode="auto">
          <a:xfrm>
            <a:off x="4572000" y="2438400"/>
            <a:ext cx="152400" cy="1524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13" name="오른쪽 화살표 12"/>
          <p:cNvSpPr/>
          <p:nvPr/>
        </p:nvSpPr>
        <p:spPr bwMode="auto">
          <a:xfrm>
            <a:off x="4953000" y="3505200"/>
            <a:ext cx="152400" cy="15240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굴림" pitchFamily="50" charset="-127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Effects of </a:t>
            </a:r>
            <a:r>
              <a:rPr lang="en-US" altLang="ko-KR" dirty="0" err="1" smtClean="0"/>
              <a:t>biofloc</a:t>
            </a:r>
            <a:r>
              <a:rPr lang="en-US" altLang="ko-KR" dirty="0" smtClean="0"/>
              <a:t> water on shrimp growth and immune activity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762000" y="2362200"/>
          <a:ext cx="8229599" cy="3357156"/>
        </p:xfrm>
        <a:graphic>
          <a:graphicData uri="http://schemas.openxmlformats.org/drawingml/2006/table">
            <a:tbl>
              <a:tblPr/>
              <a:tblGrid>
                <a:gridCol w="2098909"/>
                <a:gridCol w="1226138"/>
                <a:gridCol w="1226138"/>
                <a:gridCol w="1226138"/>
                <a:gridCol w="1226138"/>
                <a:gridCol w="1226138"/>
              </a:tblGrid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800" kern="100" dirty="0">
                        <a:latin typeface="Arial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err="1" smtClean="0">
                          <a:latin typeface="Arial"/>
                          <a:ea typeface="맑은 고딕"/>
                          <a:cs typeface="Times New Roman"/>
                        </a:rPr>
                        <a:t>Biofloc</a:t>
                      </a: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 100%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err="1" smtClean="0">
                          <a:latin typeface="Arial"/>
                          <a:ea typeface="맑은 고딕"/>
                          <a:cs typeface="Times New Roman"/>
                        </a:rPr>
                        <a:t>Biofloc</a:t>
                      </a: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75%</a:t>
                      </a:r>
                      <a:endParaRPr lang="ko-KR" alt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err="1" smtClean="0">
                          <a:latin typeface="Arial"/>
                          <a:ea typeface="맑은 고딕"/>
                          <a:cs typeface="Times New Roman"/>
                        </a:rPr>
                        <a:t>Biofloc</a:t>
                      </a: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50%</a:t>
                      </a:r>
                      <a:endParaRPr lang="ko-KR" alt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dirty="0" err="1" smtClean="0">
                          <a:latin typeface="Arial"/>
                          <a:ea typeface="맑은 고딕"/>
                          <a:cs typeface="Times New Roman"/>
                        </a:rPr>
                        <a:t>Biofloc</a:t>
                      </a: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800" kern="100" baseline="0" dirty="0" smtClean="0">
                          <a:latin typeface="Arial"/>
                          <a:ea typeface="맑은 고딕"/>
                          <a:cs typeface="Times New Roman"/>
                        </a:rPr>
                        <a:t>25%</a:t>
                      </a:r>
                      <a:endParaRPr lang="ko-KR" alt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Control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Initial B.W.(g)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1.69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1.69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1.69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1.69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1.69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Final B.W.(g)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9.21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11.12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10.87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Times New Roman"/>
                        </a:rPr>
                        <a:t>10.85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8.72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Total biomass (g)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546.2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592.7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626.1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621.7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497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Consumed feed (g)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793.9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980.2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857.4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860.2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846.9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FCR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굴림"/>
                        </a:rPr>
                        <a:t>1.45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굴림"/>
                        </a:rPr>
                        <a:t>1.65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굴림"/>
                        </a:rPr>
                        <a:t>1.37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latin typeface="Arial"/>
                          <a:ea typeface="맑은 고딕"/>
                          <a:cs typeface="굴림"/>
                        </a:rPr>
                        <a:t>1.38</a:t>
                      </a:r>
                      <a:endParaRPr lang="ko-KR" sz="1400" kern="100" dirty="0">
                        <a:solidFill>
                          <a:srgbClr val="FF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latin typeface="Arial"/>
                          <a:ea typeface="맑은 고딕"/>
                          <a:cs typeface="굴림"/>
                        </a:rPr>
                        <a:t>1.70</a:t>
                      </a:r>
                      <a:endParaRPr lang="ko-KR" sz="1400" kern="100">
                        <a:solidFill>
                          <a:srgbClr val="000000"/>
                        </a:solidFill>
                        <a:latin typeface="바탕"/>
                        <a:ea typeface="맑은 고딕"/>
                        <a:cs typeface="굴림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80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Survival rate (%)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98.8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88.8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96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Arial"/>
                          <a:ea typeface="맑은 고딕"/>
                          <a:cs typeface="Times New Roman"/>
                        </a:rPr>
                        <a:t>95.5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Arial"/>
                          <a:ea typeface="맑은 고딕"/>
                          <a:cs typeface="Times New Roman"/>
                        </a:rPr>
                        <a:t>95.0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95300" y="1447803"/>
            <a:ext cx="9029700" cy="114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Table. Summary of growth, FCR and survival rate in five experimental groups during a 63-day culture trial with Pacific white shrimp</a:t>
            </a:r>
            <a:endParaRPr kumimoji="1" lang="ko-KR" altLang="ko-KR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1" lang="ko-KR" altLang="en-US" sz="20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altLang="ko-KR" sz="2000" dirty="0" smtClean="0"/>
              <a:t>Shrimp culture is one of the most important aquaculture activities along the Yellow Sea coast of South Korea and northern China. 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Farmed shrimp production (2004): 1,179 MT (Korea) and 150,000 MT (China)</a:t>
            </a:r>
          </a:p>
          <a:p>
            <a:pPr lvl="1">
              <a:spcBef>
                <a:spcPts val="800"/>
              </a:spcBef>
            </a:pPr>
            <a:r>
              <a:rPr lang="en-US" altLang="ko-KR" sz="1800" dirty="0" smtClean="0"/>
              <a:t>Shrimp cultured using flow-through method in earthen ponds.</a:t>
            </a:r>
          </a:p>
          <a:p>
            <a:pPr>
              <a:spcBef>
                <a:spcPts val="800"/>
              </a:spcBef>
            </a:pPr>
            <a:r>
              <a:rPr lang="en-US" altLang="ko-KR" sz="2000" dirty="0" smtClean="0"/>
              <a:t>Discharged water causes coastal eutrophication. 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Three billions m</a:t>
            </a:r>
            <a:r>
              <a:rPr lang="en-US" altLang="ko-KR" baseline="30000" dirty="0" smtClean="0"/>
              <a:t>3</a:t>
            </a:r>
            <a:r>
              <a:rPr lang="en-US" altLang="ko-KR" dirty="0" smtClean="0"/>
              <a:t> of seawater (</a:t>
            </a:r>
            <a:r>
              <a:rPr lang="en-US" altLang="ko-KR" sz="1800" dirty="0" smtClean="0"/>
              <a:t>20 m</a:t>
            </a:r>
            <a:r>
              <a:rPr lang="en-US" altLang="ko-KR" sz="1800" baseline="30000" dirty="0" smtClean="0"/>
              <a:t>3</a:t>
            </a:r>
            <a:r>
              <a:rPr lang="en-US" altLang="ko-KR" sz="1800" dirty="0" smtClean="0"/>
              <a:t> of water /kg of farmed shrimp)</a:t>
            </a:r>
          </a:p>
          <a:p>
            <a:pPr>
              <a:spcBef>
                <a:spcPts val="800"/>
              </a:spcBef>
            </a:pPr>
            <a:r>
              <a:rPr lang="en-US" altLang="ko-KR" sz="2000" dirty="0" smtClean="0"/>
              <a:t>Pathogen transmission via water exchange (</a:t>
            </a:r>
            <a:r>
              <a:rPr lang="en-US" altLang="ko-KR" sz="2000" dirty="0" err="1" smtClean="0"/>
              <a:t>Lightner</a:t>
            </a:r>
            <a:r>
              <a:rPr lang="en-US" altLang="ko-KR" sz="2000" dirty="0" smtClean="0"/>
              <a:t>, 2000).</a:t>
            </a:r>
          </a:p>
          <a:p>
            <a:pPr lvl="1">
              <a:spcBef>
                <a:spcPts val="800"/>
              </a:spcBef>
            </a:pPr>
            <a:r>
              <a:rPr lang="en-US" altLang="ko-KR" sz="1800" dirty="0" smtClean="0"/>
              <a:t>Frequent  mass mortalities of shrimp due to viral infection</a:t>
            </a:r>
          </a:p>
          <a:p>
            <a:pPr lvl="1">
              <a:spcBef>
                <a:spcPts val="800"/>
              </a:spcBef>
            </a:pPr>
            <a:r>
              <a:rPr lang="en-US" altLang="ko-KR" dirty="0" smtClean="0"/>
              <a:t>In 2004, 32.9% out of 468 shrimp farms in Korea were collapsed because of WSSV or other viral outbreak</a:t>
            </a:r>
            <a:endParaRPr lang="en-US" altLang="ko-KR" sz="5400" dirty="0" smtClean="0"/>
          </a:p>
          <a:p>
            <a:r>
              <a:rPr lang="en-US" altLang="ko-KR" dirty="0" smtClean="0"/>
              <a:t>Limited water-exchange shrimp culture can reduce viral introduction and negative environmental impact created by traditional pond method. 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Ratio of </a:t>
            </a:r>
            <a:r>
              <a:rPr lang="en-US" altLang="ko-KR" dirty="0" err="1" smtClean="0"/>
              <a:t>haemocytes</a:t>
            </a:r>
            <a:r>
              <a:rPr lang="en-US" altLang="ko-KR" dirty="0" smtClean="0"/>
              <a:t> in different </a:t>
            </a:r>
            <a:r>
              <a:rPr lang="en-US" altLang="ko-KR" dirty="0" err="1" smtClean="0"/>
              <a:t>biofloc</a:t>
            </a:r>
            <a:r>
              <a:rPr lang="en-US" altLang="ko-KR" dirty="0" smtClean="0"/>
              <a:t> groups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3400" y="5410200"/>
            <a:ext cx="8915400" cy="914397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/>
              <a:t>     Fig. Relative percentages of </a:t>
            </a:r>
            <a:r>
              <a:rPr lang="en-US" altLang="ko-KR" dirty="0" err="1" smtClean="0"/>
              <a:t>haemocyte</a:t>
            </a:r>
            <a:r>
              <a:rPr lang="en-US" altLang="ko-KR" dirty="0" smtClean="0"/>
              <a:t> types from </a:t>
            </a:r>
            <a:r>
              <a:rPr lang="en-US" altLang="ko-KR" i="1" dirty="0" smtClean="0"/>
              <a:t>L. </a:t>
            </a:r>
            <a:r>
              <a:rPr lang="en-US" altLang="ko-KR" i="1" dirty="0" err="1" smtClean="0"/>
              <a:t>vannamei</a:t>
            </a:r>
            <a:r>
              <a:rPr lang="en-US" altLang="ko-KR" dirty="0" smtClean="0"/>
              <a:t> reared in </a:t>
            </a:r>
            <a:r>
              <a:rPr lang="en-US" altLang="ko-KR" dirty="0" err="1" smtClean="0"/>
              <a:t>biofloc</a:t>
            </a:r>
            <a:r>
              <a:rPr lang="en-US" altLang="ko-KR" dirty="0" smtClean="0"/>
              <a:t> mixed water. </a:t>
            </a:r>
            <a:r>
              <a:rPr lang="en-US" altLang="ko-KR" dirty="0" smtClean="0">
                <a:solidFill>
                  <a:srgbClr val="FF3300"/>
                </a:solidFill>
              </a:rPr>
              <a:t>GC : granular cell</a:t>
            </a:r>
            <a:r>
              <a:rPr lang="en-US" altLang="ko-KR" dirty="0" smtClean="0"/>
              <a:t>, SG: </a:t>
            </a:r>
            <a:r>
              <a:rPr lang="en-US" altLang="ko-KR" dirty="0" err="1" smtClean="0"/>
              <a:t>semigranular</a:t>
            </a:r>
            <a:r>
              <a:rPr lang="en-US" altLang="ko-KR" dirty="0" smtClean="0"/>
              <a:t> cell, and HC: hyaline cell.</a:t>
            </a:r>
            <a:endParaRPr lang="ko-KR" altLang="en-US" dirty="0"/>
          </a:p>
        </p:txBody>
      </p:sp>
      <p:pic>
        <p:nvPicPr>
          <p:cNvPr id="4" name="_x72445872"/>
          <p:cNvPicPr/>
          <p:nvPr/>
        </p:nvPicPr>
        <p:blipFill>
          <a:blip r:embed="rId2" cstate="print"/>
          <a:srcRect t="10208" r="3680" b="8333"/>
          <a:stretch>
            <a:fillRect/>
          </a:stretch>
        </p:blipFill>
        <p:spPr bwMode="auto">
          <a:xfrm>
            <a:off x="1828800" y="1219200"/>
            <a:ext cx="5943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PO activity in different </a:t>
            </a:r>
            <a:r>
              <a:rPr lang="en-US" altLang="ko-KR" dirty="0" err="1" smtClean="0"/>
              <a:t>biofloc</a:t>
            </a:r>
            <a:r>
              <a:rPr lang="en-US" altLang="ko-KR" dirty="0" smtClean="0"/>
              <a:t> groups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2000" y="5181600"/>
            <a:ext cx="8534400" cy="1371597"/>
          </a:xfrm>
        </p:spPr>
        <p:txBody>
          <a:bodyPr/>
          <a:lstStyle/>
          <a:p>
            <a:pPr>
              <a:buNone/>
            </a:pPr>
            <a:r>
              <a:rPr lang="en-US" altLang="ko-KR" sz="1800" dirty="0" smtClean="0"/>
              <a:t>      Fig. Change of </a:t>
            </a:r>
            <a:r>
              <a:rPr lang="en-US" altLang="ko-KR" sz="1800" dirty="0" err="1" smtClean="0"/>
              <a:t>prophenoloxidase</a:t>
            </a:r>
            <a:r>
              <a:rPr lang="en-US" altLang="ko-KR" sz="1800" dirty="0" smtClean="0"/>
              <a:t> (PO) activity in </a:t>
            </a:r>
            <a:r>
              <a:rPr lang="en-US" altLang="ko-KR" sz="1800" dirty="0" err="1" smtClean="0"/>
              <a:t>haemocyte</a:t>
            </a:r>
            <a:r>
              <a:rPr lang="en-US" altLang="ko-KR" sz="1800" dirty="0" smtClean="0"/>
              <a:t> of </a:t>
            </a:r>
            <a:r>
              <a:rPr lang="en-US" altLang="ko-KR" sz="1800" i="1" dirty="0" smtClean="0"/>
              <a:t>L. </a:t>
            </a:r>
            <a:r>
              <a:rPr lang="en-US" altLang="ko-KR" sz="1800" i="1" dirty="0" err="1" smtClean="0"/>
              <a:t>vannamei</a:t>
            </a:r>
            <a:r>
              <a:rPr lang="en-US" altLang="ko-KR" sz="1800" dirty="0" smtClean="0"/>
              <a:t> reared in various </a:t>
            </a:r>
            <a:r>
              <a:rPr lang="en-US" altLang="ko-KR" sz="1800" dirty="0" err="1" smtClean="0"/>
              <a:t>biofloc</a:t>
            </a:r>
            <a:r>
              <a:rPr lang="en-US" altLang="ko-KR" sz="1800" dirty="0" smtClean="0"/>
              <a:t> mixed water systems. Bars with different letters are significantly different (p&lt;0.05).</a:t>
            </a:r>
            <a:endParaRPr lang="ko-KR" altLang="ko-KR" sz="1800" dirty="0" smtClean="0"/>
          </a:p>
        </p:txBody>
      </p:sp>
      <p:pic>
        <p:nvPicPr>
          <p:cNvPr id="4" name="_x71692576"/>
          <p:cNvPicPr/>
          <p:nvPr/>
        </p:nvPicPr>
        <p:blipFill>
          <a:blip r:embed="rId2" cstate="print"/>
          <a:srcRect t="5347"/>
          <a:stretch>
            <a:fillRect/>
          </a:stretch>
        </p:blipFill>
        <p:spPr bwMode="auto">
          <a:xfrm>
            <a:off x="1600200" y="1219200"/>
            <a:ext cx="6248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 dirty="0" smtClean="0"/>
              <a:t>Economic Analysis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Key factors for base scenario </a:t>
            </a:r>
            <a:endParaRPr lang="ko-KR" altLang="ko-KR" sz="2400" dirty="0" smtClean="0"/>
          </a:p>
          <a:p>
            <a:pPr lvl="1"/>
            <a:r>
              <a:rPr lang="en-US" altLang="ko-KR" sz="2000" dirty="0" smtClean="0"/>
              <a:t> Production inputs, financial and shrimp selling price</a:t>
            </a:r>
            <a:endParaRPr lang="ko-KR" altLang="ko-KR" sz="2000" dirty="0" smtClean="0"/>
          </a:p>
          <a:p>
            <a:pPr>
              <a:buNone/>
            </a:pPr>
            <a:endParaRPr lang="ko-KR" altLang="ko-KR" sz="2400" dirty="0" smtClean="0"/>
          </a:p>
          <a:p>
            <a:r>
              <a:rPr lang="en-US" altLang="ko-KR" sz="2400" dirty="0" smtClean="0"/>
              <a:t>Parameters for analysis required</a:t>
            </a:r>
            <a:endParaRPr lang="ko-KR" altLang="ko-KR" sz="2400" dirty="0" smtClean="0"/>
          </a:p>
          <a:p>
            <a:pPr lvl="1"/>
            <a:r>
              <a:rPr lang="en-US" altLang="ko-KR" sz="2000" dirty="0" smtClean="0"/>
              <a:t>Land (own, rent or purchase)</a:t>
            </a:r>
            <a:endParaRPr lang="ko-KR" altLang="ko-KR" sz="2000" dirty="0" smtClean="0"/>
          </a:p>
          <a:p>
            <a:pPr lvl="1"/>
            <a:r>
              <a:rPr lang="en-US" altLang="ko-KR" sz="2000" dirty="0" smtClean="0"/>
              <a:t>PL, Feed, Energy, Labor, Oxygen</a:t>
            </a:r>
            <a:endParaRPr lang="ko-KR" altLang="ko-KR" sz="2000" dirty="0" smtClean="0"/>
          </a:p>
          <a:p>
            <a:pPr lvl="1"/>
            <a:r>
              <a:rPr lang="en-US" altLang="ko-KR" sz="2000" dirty="0" smtClean="0"/>
              <a:t>Shrimp price variation</a:t>
            </a:r>
            <a:endParaRPr lang="ko-KR" altLang="ko-KR" sz="2000" dirty="0" smtClean="0"/>
          </a:p>
          <a:p>
            <a:pPr lvl="1"/>
            <a:r>
              <a:rPr lang="en-US" altLang="ko-KR" sz="2000" dirty="0" smtClean="0"/>
              <a:t>Survival, stocking density, Growth Rate</a:t>
            </a:r>
            <a:endParaRPr lang="ko-KR" altLang="ko-KR" sz="2000" dirty="0" smtClean="0"/>
          </a:p>
          <a:p>
            <a:pPr lvl="1"/>
            <a:r>
              <a:rPr lang="en-US" altLang="ko-KR" sz="2000" dirty="0" smtClean="0"/>
              <a:t>Financial: support from government or loan from bank</a:t>
            </a:r>
            <a:endParaRPr lang="ko-KR" altLang="ko-KR" sz="2000" dirty="0" smtClean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Implementation of new technology to farmers</a:t>
            </a:r>
            <a:endParaRPr lang="ko-KR" altLang="en-US" dirty="0"/>
          </a:p>
        </p:txBody>
      </p:sp>
      <p:pic>
        <p:nvPicPr>
          <p:cNvPr id="4" name="그림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219200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그림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219200"/>
            <a:ext cx="3886200" cy="260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962400"/>
            <a:ext cx="3886200" cy="2562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SNC120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962401"/>
            <a:ext cx="3810000" cy="259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(편집) SBS 뉴스-raceway수확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906000" cy="7429500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Shrimp culture is one of the most important aquaculture activities in the Yellow Sea coast of Korea and northern China. </a:t>
            </a:r>
          </a:p>
          <a:p>
            <a:r>
              <a:rPr lang="en-US" altLang="ko-KR" sz="2400" dirty="0" smtClean="0"/>
              <a:t>The most shrimp farms in these areas in both countries are semi-intensive in earthen ponds using conventional flow-through method. </a:t>
            </a:r>
          </a:p>
          <a:p>
            <a:r>
              <a:rPr lang="en-US" altLang="ko-KR" sz="2400" dirty="0" smtClean="0"/>
              <a:t>This method discharges huge amount of waste water, causing coastal </a:t>
            </a:r>
            <a:r>
              <a:rPr lang="en-US" altLang="ko-KR" sz="2400" dirty="0" err="1" smtClean="0"/>
              <a:t>eutrophication</a:t>
            </a:r>
            <a:r>
              <a:rPr lang="en-US" altLang="ko-KR" sz="2400" dirty="0" smtClean="0"/>
              <a:t> and introduce viral pathogens via water-exchange, resulting mass mortalities of farmed shrimp. </a:t>
            </a:r>
          </a:p>
          <a:p>
            <a:r>
              <a:rPr lang="en-US" altLang="ko-KR" sz="2400" dirty="0" smtClean="0"/>
              <a:t>The objectives of this study are to demonstrate shrimp culture practices to enhance production as well as to reduce negative environmental effects in the Yellow Sea. </a:t>
            </a:r>
          </a:p>
          <a:p>
            <a:endParaRPr lang="ko-KR" altLang="en-US" sz="24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In the present study, super-intensive shrimp production trials were conducted in commercial-scale greenhouse-enclosed system under no water exchange condition. </a:t>
            </a:r>
          </a:p>
          <a:p>
            <a:r>
              <a:rPr lang="en-US" altLang="ko-KR" sz="2400" dirty="0" smtClean="0"/>
              <a:t>The present study demonstrated </a:t>
            </a:r>
          </a:p>
          <a:p>
            <a:pPr lvl="1"/>
            <a:r>
              <a:rPr lang="en-US" altLang="ko-KR" sz="2000" dirty="0" smtClean="0"/>
              <a:t>Water use (discharge) reduced up to 98-99% </a:t>
            </a:r>
          </a:p>
          <a:p>
            <a:pPr lvl="1"/>
            <a:r>
              <a:rPr lang="en-US" altLang="ko-KR" sz="2000" dirty="0" smtClean="0"/>
              <a:t>Production per area increased up to 20 times/crop or 50 times/year</a:t>
            </a:r>
          </a:p>
          <a:p>
            <a:pPr lvl="1"/>
            <a:r>
              <a:rPr lang="en-US" altLang="ko-KR" sz="2000" dirty="0" smtClean="0"/>
              <a:t>Pathogen (viral) transmission from environment controlled </a:t>
            </a:r>
          </a:p>
          <a:p>
            <a:pPr lvl="1"/>
            <a:r>
              <a:rPr lang="en-US" altLang="ko-KR" sz="2000" dirty="0" smtClean="0"/>
              <a:t>FCR decreased by 30-40% </a:t>
            </a:r>
          </a:p>
          <a:p>
            <a:pPr lvl="1"/>
            <a:r>
              <a:rPr lang="en-US" altLang="ko-KR" sz="2000" dirty="0" smtClean="0"/>
              <a:t>Immune activity increased up to 314%(based on pilot experiment) </a:t>
            </a:r>
          </a:p>
          <a:p>
            <a:r>
              <a:rPr lang="en-US" altLang="ko-KR" sz="2400" dirty="0" smtClean="0"/>
              <a:t>Economic analysis suggested that commercialization of the technology is feasible when some limitations are solved </a:t>
            </a:r>
            <a:endParaRPr lang="ko-KR" altLang="ko-KR" sz="2400" dirty="0" smtClean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96824"/>
            <a:ext cx="8915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dirty="0" smtClean="0"/>
              <a:t> Farmed Shrimp Production of Korea and China in Yellow Sea</a:t>
            </a:r>
            <a:endParaRPr lang="ko-KR" altLang="en-US" dirty="0"/>
          </a:p>
        </p:txBody>
      </p:sp>
      <p:sp>
        <p:nvSpPr>
          <p:cNvPr id="410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ko-KR" alt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white">
          <a:xfrm>
            <a:off x="685800" y="838200"/>
            <a:ext cx="834614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80000"/>
              </a:lnSpc>
              <a:defRPr/>
            </a:pPr>
            <a:endParaRPr lang="en-US" altLang="ko-KR" sz="2000" kern="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102" name="Rectangle 3"/>
          <p:cNvSpPr>
            <a:spLocks noChangeArrowheads="1"/>
          </p:cNvSpPr>
          <p:nvPr/>
        </p:nvSpPr>
        <p:spPr bwMode="black">
          <a:xfrm>
            <a:off x="-280326" y="-104999"/>
            <a:ext cx="322524" cy="3877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atinLnBrk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</a:pPr>
            <a:endParaRPr kumimoji="0" lang="ko-KR" altLang="en-US"/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black">
          <a:xfrm>
            <a:off x="-280326" y="1814289"/>
            <a:ext cx="322524" cy="3877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atinLnBrk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</a:pPr>
            <a:endParaRPr kumimoji="0" lang="ko-KR" altLang="en-US"/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black">
          <a:xfrm>
            <a:off x="-280326" y="1766664"/>
            <a:ext cx="322524" cy="3877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atinLnBrk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</a:pPr>
            <a:endParaRPr kumimoji="0" lang="ko-KR" alt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black">
          <a:xfrm>
            <a:off x="-280326" y="1800001"/>
            <a:ext cx="322524" cy="3877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atinLnBrk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n"/>
            </a:pPr>
            <a:endParaRPr kumimoji="0" lang="ko-KR" altLang="en-US"/>
          </a:p>
        </p:txBody>
      </p:sp>
      <p:graphicFrame>
        <p:nvGraphicFramePr>
          <p:cNvPr id="4098" name="Object 2"/>
          <p:cNvGraphicFramePr>
            <a:graphicFrameLocks/>
          </p:cNvGraphicFramePr>
          <p:nvPr/>
        </p:nvGraphicFramePr>
        <p:xfrm>
          <a:off x="619125" y="1143001"/>
          <a:ext cx="8745141" cy="5357813"/>
        </p:xfrm>
        <a:graphic>
          <a:graphicData uri="http://schemas.openxmlformats.org/presentationml/2006/ole">
            <p:oleObj spid="_x0000_s102402" r:id="rId3" imgW="5967374" imgH="4217213" progId="">
              <p:embed/>
            </p:oleObj>
          </a:graphicData>
        </a:graphic>
      </p:graphicFrame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SUGGETION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Limitations need to be solved for commercialization</a:t>
            </a:r>
          </a:p>
          <a:p>
            <a:pPr lvl="1"/>
            <a:r>
              <a:rPr lang="en-US" altLang="ko-KR" sz="2200" dirty="0" smtClean="0">
                <a:solidFill>
                  <a:srgbClr val="C00000"/>
                </a:solidFill>
              </a:rPr>
              <a:t>Practical manual and standard criteria </a:t>
            </a:r>
            <a:r>
              <a:rPr lang="en-US" altLang="ko-KR" sz="2200" dirty="0" smtClean="0"/>
              <a:t>for properly managing the production system for farmers have to be prepared. </a:t>
            </a:r>
          </a:p>
          <a:p>
            <a:pPr lvl="1"/>
            <a:r>
              <a:rPr lang="en-US" altLang="ko-KR" sz="2200" dirty="0" smtClean="0">
                <a:solidFill>
                  <a:srgbClr val="C00000"/>
                </a:solidFill>
              </a:rPr>
              <a:t>Shrimp </a:t>
            </a:r>
            <a:r>
              <a:rPr lang="en-US" altLang="ko-KR" sz="2200" dirty="0" err="1" smtClean="0">
                <a:solidFill>
                  <a:srgbClr val="C00000"/>
                </a:solidFill>
              </a:rPr>
              <a:t>postlarvae</a:t>
            </a:r>
            <a:r>
              <a:rPr lang="en-US" altLang="ko-KR" sz="2200" dirty="0" smtClean="0">
                <a:solidFill>
                  <a:srgbClr val="C00000"/>
                </a:solidFill>
              </a:rPr>
              <a:t>/juveniles </a:t>
            </a:r>
            <a:r>
              <a:rPr lang="en-US" altLang="ko-KR" sz="2200" dirty="0" smtClean="0">
                <a:solidFill>
                  <a:schemeClr val="tx1"/>
                </a:solidFill>
              </a:rPr>
              <a:t>can </a:t>
            </a:r>
            <a:r>
              <a:rPr lang="en-US" altLang="ko-KR" sz="2200" dirty="0" smtClean="0"/>
              <a:t>be provided for farmers whenever they need to stock. </a:t>
            </a:r>
          </a:p>
          <a:p>
            <a:pPr lvl="1"/>
            <a:r>
              <a:rPr lang="en-US" altLang="ko-KR" sz="2200" dirty="0" smtClean="0">
                <a:solidFill>
                  <a:srgbClr val="C00000"/>
                </a:solidFill>
              </a:rPr>
              <a:t>Related technologies </a:t>
            </a:r>
            <a:r>
              <a:rPr lang="en-US" altLang="ko-KR" sz="2200" dirty="0" smtClean="0"/>
              <a:t>should be developed, such as high efficient diets, methods saving energy cost for heating water, design of production system and so on. </a:t>
            </a:r>
          </a:p>
          <a:p>
            <a:r>
              <a:rPr lang="en-US" altLang="ko-KR" sz="2400" dirty="0" smtClean="0"/>
              <a:t>Next phase is to apply the technology to land-based finfish culture </a:t>
            </a:r>
          </a:p>
          <a:p>
            <a:endParaRPr lang="ko-KR" altLang="en-US" sz="2400" dirty="0" smtClean="0"/>
          </a:p>
          <a:p>
            <a:endParaRPr lang="ko-KR" altLang="en-US" sz="24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ko-KR" altLang="en-US"/>
          </a:p>
        </p:txBody>
      </p:sp>
      <p:sp>
        <p:nvSpPr>
          <p:cNvPr id="37891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7892" name="내용 개체 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7893" name="내용 개체 틀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pic>
        <p:nvPicPr>
          <p:cNvPr id="37894" name="그림 5" descr="IMG_0608.JPG"/>
          <p:cNvPicPr>
            <a:picLocks noChangeAspect="1"/>
          </p:cNvPicPr>
          <p:nvPr/>
        </p:nvPicPr>
        <p:blipFill>
          <a:blip r:embed="rId2" cstate="print">
            <a:lum bright="10000" contrast="-20000"/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57200"/>
            <a:ext cx="3110370" cy="285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399" y="381000"/>
            <a:ext cx="357837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" name="직사각형 10"/>
          <p:cNvSpPr/>
          <p:nvPr/>
        </p:nvSpPr>
        <p:spPr>
          <a:xfrm>
            <a:off x="533400" y="2362200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en-US" altLang="ko-KR" sz="3600" spc="50" dirty="0" smtClean="0">
              <a:ln w="11430"/>
              <a:solidFill>
                <a:srgbClr val="FFFF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ko-KR" altLang="en-US" sz="3600" spc="50" dirty="0" smtClean="0">
              <a:ln w="11430"/>
              <a:solidFill>
                <a:srgbClr val="FFFF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altLang="ko-KR" sz="3600" i="1" kern="0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Enhancing Production</a:t>
            </a:r>
          </a:p>
          <a:p>
            <a:r>
              <a:rPr lang="en-US" altLang="ko-KR" sz="3600" i="1" kern="0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Minimizing Viral Diseases and</a:t>
            </a:r>
          </a:p>
          <a:p>
            <a:r>
              <a:rPr lang="en-US" altLang="ko-KR" sz="3600" i="1" kern="0" spc="50" dirty="0" smtClean="0">
                <a:ln w="11430"/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Reducing Environmental Pollution</a:t>
            </a:r>
          </a:p>
          <a:p>
            <a:endParaRPr lang="en-US" altLang="ko-KR" sz="3600" kern="0" spc="50" dirty="0" smtClean="0">
              <a:ln w="11430"/>
              <a:gradFill>
                <a:gsLst>
                  <a:gs pos="25000">
                    <a:srgbClr val="333399">
                      <a:satMod val="155000"/>
                    </a:srgbClr>
                  </a:gs>
                  <a:gs pos="100000">
                    <a:srgbClr val="3333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WSSV (white spot syndrome virus), the Biggest Problem</a:t>
            </a:r>
            <a:endParaRPr lang="ko-KR" altLang="en-US" dirty="0"/>
          </a:p>
        </p:txBody>
      </p:sp>
      <p:pic>
        <p:nvPicPr>
          <p:cNvPr id="4" name="Picture 4" descr="DSCN11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886200"/>
            <a:ext cx="2919413" cy="2043112"/>
          </a:xfrm>
          <a:prstGeom prst="rect">
            <a:avLst/>
          </a:prstGeom>
          <a:noFill/>
          <a:ln w="9525">
            <a:solidFill>
              <a:srgbClr val="4D4D4D"/>
            </a:solidFill>
            <a:miter lim="800000"/>
            <a:headEnd/>
            <a:tailEnd/>
          </a:ln>
        </p:spPr>
      </p:pic>
      <p:pic>
        <p:nvPicPr>
          <p:cNvPr id="5" name="Picture 5" descr="DSCN2574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572768"/>
            <a:ext cx="2895600" cy="2132013"/>
          </a:xfrm>
          <a:prstGeom prst="rect">
            <a:avLst/>
          </a:prstGeom>
          <a:noFill/>
          <a:ln w="9525">
            <a:solidFill>
              <a:srgbClr val="4D4D4D"/>
            </a:solidFill>
            <a:miter lim="800000"/>
            <a:headEnd/>
            <a:tailEnd/>
          </a:ln>
        </p:spPr>
      </p:pic>
      <p:pic>
        <p:nvPicPr>
          <p:cNvPr id="6" name="Picture 4" descr="DSCN31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600200"/>
            <a:ext cx="579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How to remove ammonia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In intensive aquaculture system, ammonia build-up from the metabolism of feed is the most important limiting factor for increasing production</a:t>
            </a:r>
          </a:p>
          <a:p>
            <a:r>
              <a:rPr lang="en-US" altLang="ko-KR" sz="2000" dirty="0" smtClean="0"/>
              <a:t>The three pathways removing ammonia-nitrogen</a:t>
            </a:r>
          </a:p>
          <a:p>
            <a:pPr lvl="1"/>
            <a:r>
              <a:rPr lang="en-US" altLang="ko-KR" sz="1800" dirty="0" smtClean="0">
                <a:solidFill>
                  <a:schemeClr val="tx1"/>
                </a:solidFill>
              </a:rPr>
              <a:t>Photoautotrophic pathway by phytoplankton  </a:t>
            </a:r>
          </a:p>
          <a:p>
            <a:pPr lvl="1"/>
            <a:r>
              <a:rPr lang="en-US" altLang="ko-KR" dirty="0" smtClean="0">
                <a:solidFill>
                  <a:schemeClr val="tx1"/>
                </a:solidFill>
              </a:rPr>
              <a:t>A</a:t>
            </a:r>
            <a:r>
              <a:rPr lang="en-US" altLang="ko-KR" sz="1800" dirty="0" smtClean="0">
                <a:solidFill>
                  <a:schemeClr val="tx1"/>
                </a:solidFill>
              </a:rPr>
              <a:t>utotrophic bacterial conversion from </a:t>
            </a:r>
            <a:r>
              <a:rPr lang="en-US" altLang="ko-KR" sz="1800" dirty="0" smtClean="0"/>
              <a:t>ammonia to </a:t>
            </a:r>
            <a:r>
              <a:rPr lang="en-US" altLang="ko-KR" dirty="0" smtClean="0"/>
              <a:t>nitrite and nitrate</a:t>
            </a:r>
            <a:r>
              <a:rPr lang="en-US" altLang="ko-KR" sz="1800" dirty="0" smtClean="0"/>
              <a:t>  </a:t>
            </a:r>
          </a:p>
          <a:p>
            <a:pPr lvl="1"/>
            <a:r>
              <a:rPr lang="en-US" altLang="ko-KR" sz="1800" dirty="0" smtClean="0">
                <a:solidFill>
                  <a:srgbClr val="C00000"/>
                </a:solidFill>
              </a:rPr>
              <a:t>Heterotrophic bacterial conversion </a:t>
            </a:r>
            <a:r>
              <a:rPr lang="en-US" altLang="ko-KR" sz="1800" dirty="0" smtClean="0"/>
              <a:t>from ammonia directly to microbial protein </a:t>
            </a:r>
          </a:p>
          <a:p>
            <a:r>
              <a:rPr lang="en-US" altLang="ko-KR" sz="2000" dirty="0" smtClean="0"/>
              <a:t>Under limited water-exchange and suspen</a:t>
            </a:r>
            <a:r>
              <a:rPr lang="en-US" altLang="ko-KR" dirty="0" smtClean="0"/>
              <a:t>ded</a:t>
            </a:r>
            <a:r>
              <a:rPr lang="en-US" altLang="ko-KR" sz="2000" dirty="0" smtClean="0"/>
              <a:t> organic particulates</a:t>
            </a:r>
            <a:r>
              <a:rPr lang="en-US" altLang="ko-KR" dirty="0" smtClean="0"/>
              <a:t> </a:t>
            </a:r>
            <a:endParaRPr lang="en-US" altLang="ko-KR" sz="2000" dirty="0" smtClean="0"/>
          </a:p>
          <a:p>
            <a:pPr lvl="1"/>
            <a:r>
              <a:rPr lang="en-US" altLang="ko-KR" sz="1800" dirty="0" smtClean="0"/>
              <a:t>Autotrophic bacterial community shift to heterotrophic bacterial community </a:t>
            </a:r>
          </a:p>
          <a:p>
            <a:pPr lvl="1"/>
            <a:r>
              <a:rPr lang="en-US" altLang="ko-KR" sz="1800" dirty="0" smtClean="0">
                <a:solidFill>
                  <a:srgbClr val="C00000"/>
                </a:solidFill>
              </a:rPr>
              <a:t>Using organic carbon, heterotrophic bacteria assimilate ammonia to produce bacterial cellular protein </a:t>
            </a:r>
          </a:p>
          <a:p>
            <a:pPr lvl="1"/>
            <a:r>
              <a:rPr lang="en-US" altLang="ko-KR" sz="1800" dirty="0" smtClean="0"/>
              <a:t>Bacteria form </a:t>
            </a:r>
            <a:r>
              <a:rPr lang="en-US" altLang="ko-KR" sz="1800" dirty="0" err="1" smtClean="0">
                <a:solidFill>
                  <a:srgbClr val="C00000"/>
                </a:solidFill>
              </a:rPr>
              <a:t>bioflocs</a:t>
            </a:r>
            <a:r>
              <a:rPr lang="en-US" altLang="ko-KR" sz="1800" dirty="0" smtClean="0"/>
              <a:t> with particulate matters</a:t>
            </a:r>
          </a:p>
          <a:p>
            <a:pPr lvl="1"/>
            <a:r>
              <a:rPr lang="en-US" altLang="ko-KR" sz="1800" dirty="0" err="1" smtClean="0"/>
              <a:t>Bioflocs</a:t>
            </a:r>
            <a:r>
              <a:rPr lang="en-US" altLang="ko-KR" sz="1800" dirty="0" smtClean="0"/>
              <a:t> are fed by shrimp as </a:t>
            </a:r>
            <a:r>
              <a:rPr lang="en-US" altLang="ko-KR" dirty="0" smtClean="0"/>
              <a:t>additional food source</a:t>
            </a:r>
            <a:r>
              <a:rPr lang="en-US" altLang="ko-KR" sz="1800" dirty="0" smtClean="0"/>
              <a:t> (</a:t>
            </a:r>
            <a:r>
              <a:rPr lang="en-US" altLang="ko-KR" sz="1800" dirty="0" err="1" smtClean="0"/>
              <a:t>Avnimelech</a:t>
            </a:r>
            <a:r>
              <a:rPr lang="en-US" altLang="ko-KR" sz="1800" dirty="0" smtClean="0"/>
              <a:t>, 2006). </a:t>
            </a:r>
            <a:endParaRPr lang="ko-KR" altLang="ko-KR" sz="1800" dirty="0" smtClean="0"/>
          </a:p>
          <a:p>
            <a:endParaRPr lang="ko-KR" altLang="en-US" sz="20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Two Pathways Removing Ammonia-Nitrogen</a:t>
            </a:r>
            <a:endParaRPr lang="ko-KR" altLang="en-US" dirty="0"/>
          </a:p>
        </p:txBody>
      </p:sp>
      <p:sp>
        <p:nvSpPr>
          <p:cNvPr id="44" name="TextBox 55"/>
          <p:cNvSpPr txBox="1">
            <a:spLocks noChangeArrowheads="1"/>
          </p:cNvSpPr>
          <p:nvPr/>
        </p:nvSpPr>
        <p:spPr bwMode="auto">
          <a:xfrm>
            <a:off x="1295400" y="1143000"/>
            <a:ext cx="88998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Feed(C</a:t>
            </a:r>
            <a:r>
              <a:rPr lang="en-US" altLang="ko-KR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N)</a:t>
            </a:r>
            <a:endParaRPr lang="ko-KR" alt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직사각형 119"/>
          <p:cNvSpPr>
            <a:spLocks noChangeArrowheads="1"/>
          </p:cNvSpPr>
          <p:nvPr/>
        </p:nvSpPr>
        <p:spPr bwMode="auto">
          <a:xfrm>
            <a:off x="5791200" y="1447800"/>
            <a:ext cx="3581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800" u="sng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Recirculating</a:t>
            </a:r>
            <a:r>
              <a:rPr lang="en-US" altLang="ko-KR" sz="1800" u="sng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Aquaculture System (RAS) </a:t>
            </a:r>
            <a:endParaRPr lang="en-US" altLang="ko-KR" sz="1800" u="sng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r>
              <a:rPr lang="en-US" altLang="ko-KR" sz="18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Uneaten feeds are removed by filters. Toxic ammonia is converted into less toxic nitrogen compound by autotrophic bacteria.  Water exchange is </a:t>
            </a:r>
            <a:r>
              <a:rPr lang="en-US" altLang="ko-KR" sz="1800" b="0" dirty="0" smtClean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5%/day</a:t>
            </a:r>
            <a:endParaRPr lang="ko-KR" altLang="en-US" sz="1800" dirty="0">
              <a:solidFill>
                <a:srgbClr val="C0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3" name="직사각형 120"/>
          <p:cNvSpPr>
            <a:spLocks noChangeArrowheads="1"/>
          </p:cNvSpPr>
          <p:nvPr/>
        </p:nvSpPr>
        <p:spPr bwMode="auto">
          <a:xfrm>
            <a:off x="5867400" y="3886200"/>
            <a:ext cx="3429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800" u="sng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Biofloc</a:t>
            </a:r>
            <a:r>
              <a:rPr lang="en-US" altLang="ko-KR" sz="1800" u="sng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technology(BFT) </a:t>
            </a:r>
            <a:endParaRPr lang="en-US" altLang="ko-KR" sz="1800" u="sng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r>
              <a:rPr lang="en-US" altLang="ko-KR" sz="18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Uneaten feeds are kept in tank. Bacteria form </a:t>
            </a:r>
            <a:r>
              <a:rPr lang="en-US" altLang="ko-KR" sz="1800" b="0" dirty="0" err="1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bioflocs</a:t>
            </a:r>
            <a:r>
              <a:rPr lang="en-US" altLang="ko-KR" sz="18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which are consumed by shrimp</a:t>
            </a:r>
            <a:r>
              <a:rPr lang="en-US" altLang="ko-KR" sz="18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</a:t>
            </a:r>
          </a:p>
          <a:p>
            <a:r>
              <a:rPr lang="en-US" altLang="ko-KR" sz="18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Water exchange is less than </a:t>
            </a:r>
            <a:r>
              <a:rPr lang="en-US" altLang="ko-KR" sz="1800" b="0" dirty="0" smtClean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1%/day</a:t>
            </a:r>
            <a:endParaRPr lang="ko-KR" altLang="en-US" sz="1800" b="0" dirty="0">
              <a:solidFill>
                <a:srgbClr val="C0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6" name="그룹 65"/>
          <p:cNvGrpSpPr/>
          <p:nvPr/>
        </p:nvGrpSpPr>
        <p:grpSpPr>
          <a:xfrm>
            <a:off x="838200" y="1236722"/>
            <a:ext cx="4529853" cy="5037858"/>
            <a:chOff x="838200" y="1236722"/>
            <a:chExt cx="4529853" cy="5037858"/>
          </a:xfrm>
        </p:grpSpPr>
        <p:sp>
          <p:nvSpPr>
            <p:cNvPr id="5" name="직사각형 50"/>
            <p:cNvSpPr>
              <a:spLocks noChangeArrowheads="1"/>
            </p:cNvSpPr>
            <p:nvPr/>
          </p:nvSpPr>
          <p:spPr bwMode="auto">
            <a:xfrm>
              <a:off x="838200" y="4072490"/>
              <a:ext cx="4419601" cy="2202090"/>
            </a:xfrm>
            <a:prstGeom prst="rect">
              <a:avLst/>
            </a:prstGeom>
            <a:solidFill>
              <a:srgbClr val="F0EBE4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그룹 44"/>
            <p:cNvGrpSpPr>
              <a:grpSpLocks/>
            </p:cNvGrpSpPr>
            <p:nvPr/>
          </p:nvGrpSpPr>
          <p:grpSpPr bwMode="auto">
            <a:xfrm>
              <a:off x="838200" y="3962398"/>
              <a:ext cx="4419601" cy="2302155"/>
              <a:chOff x="4876006" y="1066800"/>
              <a:chExt cx="1143794" cy="1068388"/>
            </a:xfrm>
          </p:grpSpPr>
          <p:cxnSp>
            <p:nvCxnSpPr>
              <p:cNvPr id="23" name="직선 연결선 45"/>
              <p:cNvCxnSpPr>
                <a:cxnSpLocks noChangeShapeType="1"/>
              </p:cNvCxnSpPr>
              <p:nvPr/>
            </p:nvCxnSpPr>
            <p:spPr bwMode="auto">
              <a:xfrm>
                <a:off x="4876800" y="2133600"/>
                <a:ext cx="11430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4" name="직선 연결선 46"/>
              <p:cNvCxnSpPr>
                <a:cxnSpLocks noChangeShapeType="1"/>
              </p:cNvCxnSpPr>
              <p:nvPr/>
            </p:nvCxnSpPr>
            <p:spPr bwMode="auto">
              <a:xfrm rot="5400000">
                <a:off x="4343400" y="1600200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5" name="직선 연결선 47"/>
              <p:cNvCxnSpPr>
                <a:cxnSpLocks noChangeShapeType="1"/>
              </p:cNvCxnSpPr>
              <p:nvPr/>
            </p:nvCxnSpPr>
            <p:spPr bwMode="auto">
              <a:xfrm rot="5400000">
                <a:off x="5485606" y="1599406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18012" y="4511081"/>
              <a:ext cx="684244" cy="639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1447" y="4840024"/>
              <a:ext cx="1171700" cy="605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64765" y="4511081"/>
              <a:ext cx="689660" cy="429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아래쪽 화살표 56"/>
            <p:cNvSpPr>
              <a:spLocks noChangeArrowheads="1"/>
            </p:cNvSpPr>
            <p:nvPr/>
          </p:nvSpPr>
          <p:spPr bwMode="auto">
            <a:xfrm>
              <a:off x="2293346" y="3962843"/>
              <a:ext cx="346635" cy="32894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아래쪽 화살표 58"/>
            <p:cNvSpPr>
              <a:spLocks noChangeArrowheads="1"/>
            </p:cNvSpPr>
            <p:nvPr/>
          </p:nvSpPr>
          <p:spPr bwMode="auto">
            <a:xfrm>
              <a:off x="4178176" y="3962843"/>
              <a:ext cx="126377" cy="1425419"/>
            </a:xfrm>
            <a:prstGeom prst="downArrow">
              <a:avLst>
                <a:gd name="adj1" fmla="val 50000"/>
                <a:gd name="adj2" fmla="val 50308"/>
              </a:avLst>
            </a:prstGeom>
            <a:solidFill>
              <a:srgbClr val="FF99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59"/>
            <p:cNvSpPr txBox="1">
              <a:spLocks noChangeArrowheads="1"/>
            </p:cNvSpPr>
            <p:nvPr/>
          </p:nvSpPr>
          <p:spPr bwMode="auto">
            <a:xfrm>
              <a:off x="3508248" y="5486400"/>
              <a:ext cx="1859805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Hetertrophic</a:t>
              </a:r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bac</a:t>
              </a:r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altLang="ko-KR" sz="1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biofloc</a:t>
              </a:r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  <a:p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(C, N       protein)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" name="직선 화살표 연결선 65"/>
            <p:cNvCxnSpPr>
              <a:cxnSpLocks noChangeShapeType="1"/>
            </p:cNvCxnSpPr>
            <p:nvPr/>
          </p:nvCxnSpPr>
          <p:spPr bwMode="auto">
            <a:xfrm>
              <a:off x="4084917" y="5791199"/>
              <a:ext cx="173318" cy="228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4" name="오른쪽 화살표 66"/>
            <p:cNvSpPr>
              <a:spLocks noChangeArrowheads="1"/>
            </p:cNvSpPr>
            <p:nvPr/>
          </p:nvSpPr>
          <p:spPr bwMode="auto">
            <a:xfrm rot="3066696">
              <a:off x="2541385" y="5288799"/>
              <a:ext cx="399758" cy="259977"/>
            </a:xfrm>
            <a:prstGeom prst="rightArrow">
              <a:avLst>
                <a:gd name="adj1" fmla="val 35046"/>
                <a:gd name="adj2" fmla="val 49894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67"/>
            <p:cNvSpPr txBox="1">
              <a:spLocks noChangeArrowheads="1"/>
            </p:cNvSpPr>
            <p:nvPr/>
          </p:nvSpPr>
          <p:spPr bwMode="auto">
            <a:xfrm>
              <a:off x="1829361" y="5607557"/>
              <a:ext cx="149271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Non-utilized C, NH4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68"/>
            <p:cNvSpPr txBox="1">
              <a:spLocks noChangeArrowheads="1"/>
            </p:cNvSpPr>
            <p:nvPr/>
          </p:nvSpPr>
          <p:spPr bwMode="auto">
            <a:xfrm>
              <a:off x="924859" y="4949670"/>
              <a:ext cx="841897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NO3, CO2</a:t>
              </a:r>
              <a:endParaRPr lang="ko-KR" altLang="en-US" sz="11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오른쪽 화살표 70"/>
            <p:cNvSpPr>
              <a:spLocks noChangeArrowheads="1"/>
            </p:cNvSpPr>
            <p:nvPr/>
          </p:nvSpPr>
          <p:spPr bwMode="auto">
            <a:xfrm>
              <a:off x="3276600" y="5599176"/>
              <a:ext cx="259977" cy="21929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직선 화살표 연결선 72"/>
            <p:cNvCxnSpPr>
              <a:cxnSpLocks noChangeShapeType="1"/>
            </p:cNvCxnSpPr>
            <p:nvPr/>
          </p:nvCxnSpPr>
          <p:spPr bwMode="auto">
            <a:xfrm rot="10800000">
              <a:off x="1234141" y="5255982"/>
              <a:ext cx="581911" cy="40692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 type="arrow" w="med" len="med"/>
            </a:ln>
          </p:spPr>
        </p:cxnSp>
        <p:cxnSp>
          <p:nvCxnSpPr>
            <p:cNvPr id="19" name="직선 화살표 연결선 73"/>
            <p:cNvCxnSpPr>
              <a:cxnSpLocks noChangeShapeType="1"/>
            </p:cNvCxnSpPr>
            <p:nvPr/>
          </p:nvCxnSpPr>
          <p:spPr bwMode="auto">
            <a:xfrm rot="5400000" flipH="1" flipV="1">
              <a:off x="778983" y="4457639"/>
              <a:ext cx="986829" cy="1806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 type="arrow" w="med" len="med"/>
            </a:ln>
          </p:spPr>
        </p:cxnSp>
        <p:sp>
          <p:nvSpPr>
            <p:cNvPr id="20" name="오른쪽 화살표 90"/>
            <p:cNvSpPr>
              <a:spLocks noChangeArrowheads="1"/>
            </p:cNvSpPr>
            <p:nvPr/>
          </p:nvSpPr>
          <p:spPr bwMode="auto">
            <a:xfrm rot="12595296">
              <a:off x="2896348" y="5127849"/>
              <a:ext cx="816037" cy="237570"/>
            </a:xfrm>
            <a:prstGeom prst="rightArrow">
              <a:avLst>
                <a:gd name="adj1" fmla="val 50000"/>
                <a:gd name="adj2" fmla="val 49961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91"/>
            <p:cNvSpPr txBox="1">
              <a:spLocks noChangeArrowheads="1"/>
            </p:cNvSpPr>
            <p:nvPr/>
          </p:nvSpPr>
          <p:spPr bwMode="auto">
            <a:xfrm>
              <a:off x="2819400" y="5181600"/>
              <a:ext cx="1295547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Bacterial protein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직사각형 49"/>
            <p:cNvSpPr>
              <a:spLocks noChangeArrowheads="1"/>
            </p:cNvSpPr>
            <p:nvPr/>
          </p:nvSpPr>
          <p:spPr bwMode="auto">
            <a:xfrm>
              <a:off x="3253437" y="1611611"/>
              <a:ext cx="1957557" cy="1593277"/>
            </a:xfrm>
            <a:prstGeom prst="rect">
              <a:avLst/>
            </a:prstGeom>
            <a:solidFill>
              <a:srgbClr val="EEF7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48"/>
            <p:cNvSpPr>
              <a:spLocks noChangeArrowheads="1"/>
            </p:cNvSpPr>
            <p:nvPr/>
          </p:nvSpPr>
          <p:spPr bwMode="auto">
            <a:xfrm>
              <a:off x="850980" y="1611611"/>
              <a:ext cx="1957557" cy="1593277"/>
            </a:xfrm>
            <a:prstGeom prst="rect">
              <a:avLst/>
            </a:prstGeom>
            <a:solidFill>
              <a:srgbClr val="EEF7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" name="그룹 23"/>
            <p:cNvGrpSpPr>
              <a:grpSpLocks/>
            </p:cNvGrpSpPr>
            <p:nvPr/>
          </p:nvGrpSpPr>
          <p:grpSpPr bwMode="auto">
            <a:xfrm>
              <a:off x="850980" y="1518153"/>
              <a:ext cx="1959412" cy="1687264"/>
              <a:chOff x="4876006" y="1066800"/>
              <a:chExt cx="1143794" cy="1068388"/>
            </a:xfrm>
          </p:grpSpPr>
          <p:cxnSp>
            <p:nvCxnSpPr>
              <p:cNvPr id="59" name="직선 연결선 14"/>
              <p:cNvCxnSpPr>
                <a:cxnSpLocks noChangeShapeType="1"/>
              </p:cNvCxnSpPr>
              <p:nvPr/>
            </p:nvCxnSpPr>
            <p:spPr bwMode="auto">
              <a:xfrm>
                <a:off x="4876800" y="2133600"/>
                <a:ext cx="11430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0" name="직선 연결선 17"/>
              <p:cNvCxnSpPr>
                <a:cxnSpLocks noChangeShapeType="1"/>
              </p:cNvCxnSpPr>
              <p:nvPr/>
            </p:nvCxnSpPr>
            <p:spPr bwMode="auto">
              <a:xfrm rot="5400000">
                <a:off x="4343400" y="1600200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61" name="직선 연결선 18"/>
              <p:cNvCxnSpPr>
                <a:cxnSpLocks noChangeShapeType="1"/>
              </p:cNvCxnSpPr>
              <p:nvPr/>
            </p:nvCxnSpPr>
            <p:spPr bwMode="auto">
              <a:xfrm rot="5400000">
                <a:off x="5485606" y="1599406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grpSp>
          <p:nvGrpSpPr>
            <p:cNvPr id="26" name="그룹 24"/>
            <p:cNvGrpSpPr>
              <a:grpSpLocks/>
            </p:cNvGrpSpPr>
            <p:nvPr/>
          </p:nvGrpSpPr>
          <p:grpSpPr bwMode="auto">
            <a:xfrm>
              <a:off x="3251584" y="1518153"/>
              <a:ext cx="1959410" cy="1687264"/>
              <a:chOff x="4876006" y="1066800"/>
              <a:chExt cx="1143794" cy="1068388"/>
            </a:xfrm>
          </p:grpSpPr>
          <p:cxnSp>
            <p:nvCxnSpPr>
              <p:cNvPr id="56" name="직선 연결선 25"/>
              <p:cNvCxnSpPr>
                <a:cxnSpLocks noChangeShapeType="1"/>
              </p:cNvCxnSpPr>
              <p:nvPr/>
            </p:nvCxnSpPr>
            <p:spPr bwMode="auto">
              <a:xfrm>
                <a:off x="4876800" y="2133600"/>
                <a:ext cx="11430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57" name="직선 연결선 26"/>
              <p:cNvCxnSpPr>
                <a:cxnSpLocks noChangeShapeType="1"/>
              </p:cNvCxnSpPr>
              <p:nvPr/>
            </p:nvCxnSpPr>
            <p:spPr bwMode="auto">
              <a:xfrm rot="5400000">
                <a:off x="4343400" y="1600200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58" name="직선 연결선 27"/>
              <p:cNvCxnSpPr>
                <a:cxnSpLocks noChangeShapeType="1"/>
              </p:cNvCxnSpPr>
              <p:nvPr/>
            </p:nvCxnSpPr>
            <p:spPr bwMode="auto">
              <a:xfrm rot="5400000">
                <a:off x="5485606" y="1599406"/>
                <a:ext cx="1066800" cy="1588"/>
              </a:xfrm>
              <a:prstGeom prst="line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pic>
          <p:nvPicPr>
            <p:cNvPr id="3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40779" y="1892778"/>
              <a:ext cx="702571" cy="54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39960" y="2361389"/>
              <a:ext cx="1203083" cy="517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39960" y="1986500"/>
              <a:ext cx="708132" cy="36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TextBox 34"/>
            <p:cNvSpPr txBox="1">
              <a:spLocks noChangeArrowheads="1"/>
            </p:cNvSpPr>
            <p:nvPr/>
          </p:nvSpPr>
          <p:spPr bwMode="auto">
            <a:xfrm>
              <a:off x="3531499" y="1736574"/>
              <a:ext cx="47481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NO3</a:t>
              </a:r>
              <a:endParaRPr lang="ko-KR" altLang="en-US" sz="11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아래쪽 화살표 35"/>
            <p:cNvSpPr>
              <a:spLocks noChangeArrowheads="1"/>
            </p:cNvSpPr>
            <p:nvPr/>
          </p:nvSpPr>
          <p:spPr bwMode="auto">
            <a:xfrm>
              <a:off x="1562819" y="1517889"/>
              <a:ext cx="355920" cy="28116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6"/>
            <p:cNvSpPr txBox="1">
              <a:spLocks noChangeArrowheads="1"/>
            </p:cNvSpPr>
            <p:nvPr/>
          </p:nvSpPr>
          <p:spPr bwMode="auto">
            <a:xfrm>
              <a:off x="3520376" y="2226662"/>
              <a:ext cx="47481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NO2</a:t>
              </a:r>
              <a:endParaRPr lang="ko-KR" altLang="en-US" sz="11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7"/>
            <p:cNvSpPr txBox="1">
              <a:spLocks noChangeArrowheads="1"/>
            </p:cNvSpPr>
            <p:nvPr/>
          </p:nvSpPr>
          <p:spPr bwMode="auto">
            <a:xfrm>
              <a:off x="3520376" y="2788996"/>
              <a:ext cx="46839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NH4</a:t>
              </a:r>
              <a:endParaRPr lang="ko-KR" altLang="en-US" sz="11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8"/>
            <p:cNvSpPr txBox="1">
              <a:spLocks noChangeArrowheads="1"/>
            </p:cNvSpPr>
            <p:nvPr/>
          </p:nvSpPr>
          <p:spPr bwMode="auto">
            <a:xfrm>
              <a:off x="4639734" y="2226662"/>
              <a:ext cx="28725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9"/>
            <p:cNvSpPr txBox="1">
              <a:spLocks noChangeArrowheads="1"/>
            </p:cNvSpPr>
            <p:nvPr/>
          </p:nvSpPr>
          <p:spPr bwMode="auto">
            <a:xfrm>
              <a:off x="4499155" y="1705333"/>
              <a:ext cx="474810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CO2</a:t>
              </a:r>
              <a:endParaRPr lang="ko-KR" altLang="en-US" sz="11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40"/>
            <p:cNvSpPr txBox="1">
              <a:spLocks noChangeArrowheads="1"/>
            </p:cNvSpPr>
            <p:nvPr/>
          </p:nvSpPr>
          <p:spPr bwMode="auto">
            <a:xfrm>
              <a:off x="3609356" y="1236722"/>
              <a:ext cx="36580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N2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오른쪽 화살표 41"/>
            <p:cNvSpPr>
              <a:spLocks noChangeArrowheads="1"/>
            </p:cNvSpPr>
            <p:nvPr/>
          </p:nvSpPr>
          <p:spPr bwMode="auto">
            <a:xfrm>
              <a:off x="2719557" y="2736277"/>
              <a:ext cx="711839" cy="28116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아래쪽 화살표 42"/>
            <p:cNvSpPr>
              <a:spLocks noChangeArrowheads="1"/>
            </p:cNvSpPr>
            <p:nvPr/>
          </p:nvSpPr>
          <p:spPr bwMode="auto">
            <a:xfrm>
              <a:off x="2511938" y="3017444"/>
              <a:ext cx="266940" cy="28116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3"/>
            <p:cNvSpPr txBox="1">
              <a:spLocks noChangeArrowheads="1"/>
            </p:cNvSpPr>
            <p:nvPr/>
          </p:nvSpPr>
          <p:spPr bwMode="auto">
            <a:xfrm>
              <a:off x="2185678" y="3255655"/>
              <a:ext cx="1015021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sludge(C</a:t>
              </a:r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N)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직선 화살표 연결선 86"/>
            <p:cNvCxnSpPr>
              <a:cxnSpLocks noChangeShapeType="1"/>
            </p:cNvCxnSpPr>
            <p:nvPr/>
          </p:nvCxnSpPr>
          <p:spPr bwMode="auto">
            <a:xfrm rot="5400000" flipH="1" flipV="1">
              <a:off x="4637561" y="2126156"/>
              <a:ext cx="281167" cy="1854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6" name="직선 화살표 연결선 87"/>
            <p:cNvCxnSpPr>
              <a:cxnSpLocks noChangeShapeType="1"/>
            </p:cNvCxnSpPr>
            <p:nvPr/>
          </p:nvCxnSpPr>
          <p:spPr bwMode="auto">
            <a:xfrm rot="5400000" flipH="1" flipV="1">
              <a:off x="3647660" y="2688489"/>
              <a:ext cx="281167" cy="1854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7" name="직선 화살표 연결선 88"/>
            <p:cNvCxnSpPr>
              <a:cxnSpLocks noChangeShapeType="1"/>
            </p:cNvCxnSpPr>
            <p:nvPr/>
          </p:nvCxnSpPr>
          <p:spPr bwMode="auto">
            <a:xfrm rot="5400000" flipH="1" flipV="1">
              <a:off x="3647660" y="2126156"/>
              <a:ext cx="281167" cy="1854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48" name="직선 화살표 연결선 89"/>
            <p:cNvCxnSpPr>
              <a:cxnSpLocks noChangeShapeType="1"/>
            </p:cNvCxnSpPr>
            <p:nvPr/>
          </p:nvCxnSpPr>
          <p:spPr bwMode="auto">
            <a:xfrm rot="5400000" flipH="1" flipV="1">
              <a:off x="3647660" y="1626304"/>
              <a:ext cx="281167" cy="1854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49" name="TextBox 93"/>
            <p:cNvSpPr txBox="1">
              <a:spLocks noChangeArrowheads="1"/>
            </p:cNvSpPr>
            <p:nvPr/>
          </p:nvSpPr>
          <p:spPr bwMode="auto">
            <a:xfrm>
              <a:off x="1247682" y="3195633"/>
              <a:ext cx="107593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(culture tank)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94"/>
            <p:cNvSpPr txBox="1">
              <a:spLocks noChangeArrowheads="1"/>
            </p:cNvSpPr>
            <p:nvPr/>
          </p:nvSpPr>
          <p:spPr bwMode="auto">
            <a:xfrm>
              <a:off x="3692775" y="3196125"/>
              <a:ext cx="792205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altLang="ko-KR" sz="1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biofilter</a:t>
              </a:r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95"/>
            <p:cNvSpPr txBox="1">
              <a:spLocks noChangeArrowheads="1"/>
            </p:cNvSpPr>
            <p:nvPr/>
          </p:nvSpPr>
          <p:spPr bwMode="auto">
            <a:xfrm>
              <a:off x="1153141" y="2736277"/>
              <a:ext cx="149271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Non-utilized C, NH4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오른쪽 화살표 96"/>
            <p:cNvSpPr>
              <a:spLocks noChangeArrowheads="1"/>
            </p:cNvSpPr>
            <p:nvPr/>
          </p:nvSpPr>
          <p:spPr bwMode="auto">
            <a:xfrm rot="10800000">
              <a:off x="2630578" y="1799055"/>
              <a:ext cx="711839" cy="28116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99"/>
            <p:cNvSpPr txBox="1">
              <a:spLocks noChangeArrowheads="1"/>
            </p:cNvSpPr>
            <p:nvPr/>
          </p:nvSpPr>
          <p:spPr bwMode="auto">
            <a:xfrm>
              <a:off x="3796585" y="2580074"/>
              <a:ext cx="1045479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Nitrosomonas</a:t>
              </a:r>
              <a:endParaRPr lang="ko-KR" alt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100"/>
            <p:cNvSpPr txBox="1">
              <a:spLocks noChangeArrowheads="1"/>
            </p:cNvSpPr>
            <p:nvPr/>
          </p:nvSpPr>
          <p:spPr bwMode="auto">
            <a:xfrm>
              <a:off x="3787316" y="1986500"/>
              <a:ext cx="86754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Nitrobacter</a:t>
              </a:r>
              <a:endParaRPr lang="ko-KR" altLang="en-US" sz="1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7"/>
            <p:cNvSpPr txBox="1">
              <a:spLocks noChangeArrowheads="1"/>
            </p:cNvSpPr>
            <p:nvPr/>
          </p:nvSpPr>
          <p:spPr bwMode="auto">
            <a:xfrm>
              <a:off x="3733800" y="3733800"/>
              <a:ext cx="1250663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Organic Carbon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Box 55"/>
            <p:cNvSpPr txBox="1">
              <a:spLocks noChangeArrowheads="1"/>
            </p:cNvSpPr>
            <p:nvPr/>
          </p:nvSpPr>
          <p:spPr bwMode="auto">
            <a:xfrm>
              <a:off x="2128299" y="3700790"/>
              <a:ext cx="889987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1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Feed(C</a:t>
              </a:r>
              <a:r>
                <a:rPr lang="en-US" altLang="ko-KR" sz="1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N)</a:t>
              </a:r>
              <a:endParaRPr lang="ko-KR" altLang="en-US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838200" y="3657600"/>
            <a:ext cx="4848225" cy="2590800"/>
            <a:chOff x="1066800" y="1143000"/>
            <a:chExt cx="7134225" cy="4591050"/>
          </a:xfrm>
        </p:grpSpPr>
        <p:pic>
          <p:nvPicPr>
            <p:cNvPr id="9318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800" y="1143000"/>
              <a:ext cx="7134225" cy="4591050"/>
            </a:xfrm>
            <a:prstGeom prst="rect">
              <a:avLst/>
            </a:prstGeom>
            <a:ln w="127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9" name="직사각형 8"/>
            <p:cNvSpPr/>
            <p:nvPr/>
          </p:nvSpPr>
          <p:spPr bwMode="auto">
            <a:xfrm>
              <a:off x="5029200" y="3352800"/>
              <a:ext cx="381000" cy="228600"/>
            </a:xfrm>
            <a:prstGeom prst="rect">
              <a:avLst/>
            </a:prstGeom>
            <a:solidFill>
              <a:srgbClr val="FFFF00">
                <a:alpha val="18039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굴림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 bwMode="auto">
            <a:xfrm>
              <a:off x="5903976" y="2590800"/>
              <a:ext cx="609600" cy="228600"/>
            </a:xfrm>
            <a:prstGeom prst="rect">
              <a:avLst/>
            </a:prstGeom>
            <a:solidFill>
              <a:srgbClr val="0070C0">
                <a:alpha val="18039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굴림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5157216" y="3605784"/>
              <a:ext cx="405384" cy="204216"/>
            </a:xfrm>
            <a:prstGeom prst="rect">
              <a:avLst/>
            </a:prstGeom>
            <a:solidFill>
              <a:srgbClr val="0070C0">
                <a:alpha val="18039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4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굴림" pitchFamily="50" charset="-127"/>
              </a:endParaRPr>
            </a:p>
          </p:txBody>
        </p:sp>
      </p:grp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838200" y="1219200"/>
          <a:ext cx="8382000" cy="2103120"/>
        </p:xfrm>
        <a:graphic>
          <a:graphicData uri="http://schemas.openxmlformats.org/drawingml/2006/table">
            <a:tbl>
              <a:tblPr/>
              <a:tblGrid>
                <a:gridCol w="8382000"/>
              </a:tblGrid>
              <a:tr h="1066800"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High ammonia availability : </a:t>
                      </a:r>
                      <a:r>
                        <a:rPr lang="en-US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GDH 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pathway</a:t>
                      </a:r>
                      <a:r>
                        <a:rPr lang="ko-KR" altLang="en-US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endParaRPr lang="ko-KR" altLang="en-US" sz="1800" b="1" kern="100" dirty="0" smtClean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 </a:t>
                      </a:r>
                      <a:r>
                        <a:rPr lang="en-US" sz="1800" b="1" kern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NH</a:t>
                      </a:r>
                      <a:r>
                        <a:rPr lang="en-US" sz="1200" b="1" kern="0" baseline="-250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3</a:t>
                      </a: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+ 2-oxoglutarate + 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NADPH + H</a:t>
                      </a:r>
                      <a:r>
                        <a:rPr lang="en-US" sz="1200" b="1" kern="0" baseline="30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&lt;---&gt; </a:t>
                      </a:r>
                      <a:r>
                        <a:rPr lang="en-US" sz="1800" b="1" kern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glutamate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+ NADP</a:t>
                      </a:r>
                      <a:r>
                        <a:rPr lang="en-US" sz="1200" b="1" kern="0" baseline="300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</a:t>
                      </a:r>
                    </a:p>
                    <a:p>
                      <a:pPr algn="l" latinLnBrk="0">
                        <a:spcAft>
                          <a:spcPts val="0"/>
                        </a:spcAft>
                      </a:pPr>
                      <a:endParaRPr lang="ko-KR" sz="1800" b="1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l" latinLnBrk="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Low ammonia availability : </a:t>
                      </a:r>
                      <a:r>
                        <a:rPr lang="en-US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GS-GOGAT 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pathway</a:t>
                      </a:r>
                      <a:r>
                        <a:rPr lang="ko-KR" altLang="en-US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endParaRPr lang="ko-KR" sz="1800" b="1" kern="100" dirty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</a:t>
                      </a:r>
                      <a:r>
                        <a:rPr lang="en-US" sz="1800" b="1" kern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NH</a:t>
                      </a:r>
                      <a:r>
                        <a:rPr lang="en-US" sz="1200" b="1" kern="0" baseline="-250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3</a:t>
                      </a: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 glutamate + ATP ---&gt; </a:t>
                      </a:r>
                      <a:r>
                        <a:rPr lang="en-US" sz="1800" b="1" kern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glutamine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+ ADP + Pi</a:t>
                      </a:r>
                      <a:endParaRPr lang="ko-KR" sz="1800" b="1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en-US" sz="1800" b="1" kern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 glutamine 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+ 2-oxoglutarate + NADPH + H</a:t>
                      </a:r>
                      <a:r>
                        <a:rPr lang="en-US" sz="1200" b="1" kern="0" baseline="300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---&gt; 2 glutamate + NADP</a:t>
                      </a:r>
                      <a:r>
                        <a:rPr lang="en-US" sz="1200" b="1" kern="0" baseline="300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+</a:t>
                      </a:r>
                    </a:p>
                    <a:p>
                      <a:pPr algn="l" latinLnBrk="0">
                        <a:spcAft>
                          <a:spcPts val="0"/>
                        </a:spcAft>
                      </a:pPr>
                      <a:endParaRPr lang="en-US" altLang="ko-KR" sz="1800" b="1" kern="0" baseline="30000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  <a:p>
                      <a:pPr algn="l" latinLnBrk="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800" b="1" kern="0" dirty="0" smtClean="0">
                          <a:solidFill>
                            <a:srgbClr val="0033CC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 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Dual pathway: bacteria, </a:t>
                      </a:r>
                      <a:r>
                        <a:rPr lang="en-US" altLang="ko-KR" sz="1800" b="1" kern="0" dirty="0" err="1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cyanobacteria</a:t>
                      </a:r>
                      <a:r>
                        <a:rPr lang="en-US" altLang="ko-KR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, algae, yeast, fungi etc</a:t>
                      </a:r>
                      <a:r>
                        <a:rPr lang="en-US" sz="1800" b="1" kern="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endParaRPr lang="ko-KR" sz="1800" b="1" kern="100" dirty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28575" marR="2857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직사각형 120"/>
          <p:cNvSpPr>
            <a:spLocks noChangeArrowheads="1"/>
          </p:cNvSpPr>
          <p:nvPr/>
        </p:nvSpPr>
        <p:spPr bwMode="auto">
          <a:xfrm>
            <a:off x="5943600" y="3663077"/>
            <a:ext cx="35052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Assimilatory nitrate reduction in </a:t>
            </a:r>
            <a:r>
              <a:rPr lang="en-US" altLang="ko-KR" sz="1800" b="0" i="1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Hfx</a:t>
            </a:r>
            <a:r>
              <a:rPr lang="en-US" altLang="ko-KR" sz="1800" b="0" i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800" b="0" i="1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mediterranei</a:t>
            </a:r>
            <a:r>
              <a:rPr lang="en-US" altLang="ko-KR" sz="1800" b="0" i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Nas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 assimilatory nitrate </a:t>
            </a:r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reductase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NiR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 assimilatory nitrite </a:t>
            </a:r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reductase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Fd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800" b="0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Ferredoxin</a:t>
            </a:r>
            <a:r>
              <a:rPr lang="en-US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; GDH: glutamate</a:t>
            </a:r>
          </a:p>
          <a:p>
            <a:r>
              <a:rPr lang="nb-NO" altLang="ko-KR" sz="1800" b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dehydrogenase; GS: glutamine synthetase; GOGAT: glutamate synthase</a:t>
            </a:r>
            <a:endParaRPr lang="ko-KR" altLang="en-US" sz="1800" b="0" dirty="0">
              <a:solidFill>
                <a:srgbClr val="003399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3400" y="457200"/>
            <a:ext cx="8247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Ammonia Assimilation Pathway by Heterotrophic Bacteria</a:t>
            </a:r>
            <a:endParaRPr lang="ko-KR" altLang="en-US" sz="2800" b="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Biofloc</a:t>
            </a:r>
            <a:r>
              <a:rPr lang="en-US" altLang="ko-KR" dirty="0" smtClean="0"/>
              <a:t> formation</a:t>
            </a:r>
            <a:endParaRPr lang="ko-KR" altLang="en-US" dirty="0"/>
          </a:p>
        </p:txBody>
      </p:sp>
      <p:pic>
        <p:nvPicPr>
          <p:cNvPr id="4" name="(과학카페)biofloc기작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6200" y="990600"/>
            <a:ext cx="9776547" cy="5514975"/>
          </a:xfrm>
          <a:prstGeom prst="rect">
            <a:avLst/>
          </a:prstGeo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OBJECTIVES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To develop a prototype for demonstration farm of </a:t>
            </a:r>
            <a:r>
              <a:rPr lang="en-US" altLang="ko-KR" sz="2400" dirty="0" smtClean="0">
                <a:solidFill>
                  <a:srgbClr val="C00000"/>
                </a:solidFill>
              </a:rPr>
              <a:t>commercial-scale greenhouse-enclosed super-intensive shrimp production system </a:t>
            </a:r>
            <a:r>
              <a:rPr lang="en-US" altLang="ko-KR" sz="2400" dirty="0" smtClean="0"/>
              <a:t>under no water exchange,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To develop shrimp culture technologies to enhance </a:t>
            </a:r>
            <a:r>
              <a:rPr lang="en-US" altLang="ko-KR" sz="2400" dirty="0" smtClean="0">
                <a:solidFill>
                  <a:srgbClr val="C00000"/>
                </a:solidFill>
              </a:rPr>
              <a:t>production</a:t>
            </a:r>
            <a:r>
              <a:rPr lang="en-US" altLang="ko-KR" sz="2400" dirty="0" smtClean="0"/>
              <a:t>, minimize </a:t>
            </a:r>
            <a:r>
              <a:rPr lang="en-US" altLang="ko-KR" sz="2400" dirty="0" smtClean="0">
                <a:solidFill>
                  <a:srgbClr val="C00000"/>
                </a:solidFill>
              </a:rPr>
              <a:t>viral transmission </a:t>
            </a:r>
            <a:r>
              <a:rPr lang="en-US" altLang="ko-KR" sz="2400" dirty="0" smtClean="0"/>
              <a:t>and  reduce </a:t>
            </a:r>
            <a:r>
              <a:rPr lang="en-US" altLang="ko-KR" sz="2400" dirty="0" smtClean="0">
                <a:solidFill>
                  <a:srgbClr val="C00000"/>
                </a:solidFill>
              </a:rPr>
              <a:t>environmental pollution</a:t>
            </a:r>
            <a:r>
              <a:rPr lang="en-US" altLang="ko-KR" sz="2400" dirty="0" smtClean="0"/>
              <a:t>, and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To implement the technology to private sectors for </a:t>
            </a:r>
            <a:r>
              <a:rPr lang="en-US" altLang="ko-KR" sz="2400" dirty="0" smtClean="0">
                <a:solidFill>
                  <a:srgbClr val="C00000"/>
                </a:solidFill>
              </a:rPr>
              <a:t>commercialization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견고딕"/>
        <a:ea typeface="HY견고딕"/>
        <a:cs typeface=""/>
      </a:majorFont>
      <a:minorFont>
        <a:latin typeface="HY태고딕"/>
        <a:ea typeface="HY태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15845</TotalTime>
  <Words>1815</Words>
  <Application>Microsoft Office PowerPoint</Application>
  <PresentationFormat>A4 용지(210x297mm)</PresentationFormat>
  <Paragraphs>319</Paragraphs>
  <Slides>31</Slides>
  <Notes>1</Notes>
  <HiddenSlides>0</HiddenSlides>
  <MMClips>2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0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기본 디자인</vt:lpstr>
      <vt:lpstr>SUPER-INTENSIVE SHRIMP CULTURE USING NO WATER EXCHANGE</vt:lpstr>
      <vt:lpstr>BACKGROUND</vt:lpstr>
      <vt:lpstr> Farmed Shrimp Production of Korea and China in Yellow Sea</vt:lpstr>
      <vt:lpstr>WSSV (white spot syndrome virus), the Biggest Problem</vt:lpstr>
      <vt:lpstr>How to remove ammonia</vt:lpstr>
      <vt:lpstr>Two Pathways Removing Ammonia-Nitrogen</vt:lpstr>
      <vt:lpstr>슬라이드 7</vt:lpstr>
      <vt:lpstr>Biofloc formation</vt:lpstr>
      <vt:lpstr>OBJECTIVES</vt:lpstr>
      <vt:lpstr>Shrimp Production System</vt:lpstr>
      <vt:lpstr>Water preparation and Stocking</vt:lpstr>
      <vt:lpstr>Analysis </vt:lpstr>
      <vt:lpstr>Stocking and Production of Shrimp</vt:lpstr>
      <vt:lpstr>Growth rate of shrimp</vt:lpstr>
      <vt:lpstr>Summary of Water Quality </vt:lpstr>
      <vt:lpstr>Bacterial Counsts</vt:lpstr>
      <vt:lpstr>Ratio of Vibrio to total bacterial number</vt:lpstr>
      <vt:lpstr>Bacteria forming Biofloc</vt:lpstr>
      <vt:lpstr>Effects of biofloc water on shrimp growth and immune activity</vt:lpstr>
      <vt:lpstr>Ratio of haemocytes in different biofloc groups</vt:lpstr>
      <vt:lpstr>PO activity in different biofloc groups</vt:lpstr>
      <vt:lpstr>Economic Analysis</vt:lpstr>
      <vt:lpstr>Implementation of new technology to farmers</vt:lpstr>
      <vt:lpstr>슬라이드 24</vt:lpstr>
      <vt:lpstr>슬라이드 25</vt:lpstr>
      <vt:lpstr>슬라이드 26</vt:lpstr>
      <vt:lpstr>슬라이드 27</vt:lpstr>
      <vt:lpstr>SUMMARY</vt:lpstr>
      <vt:lpstr>SUMMARY</vt:lpstr>
      <vt:lpstr>SUGGETION</vt:lpstr>
      <vt:lpstr>슬라이드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1078</cp:revision>
  <cp:lastPrinted>1601-01-01T00:00:00Z</cp:lastPrinted>
  <dcterms:created xsi:type="dcterms:W3CDTF">1601-01-01T00:00:00Z</dcterms:created>
  <dcterms:modified xsi:type="dcterms:W3CDTF">2010-02-25T09:17:58Z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